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78" r:id="rId3"/>
  </p:sldMasterIdLst>
  <p:notesMasterIdLst>
    <p:notesMasterId r:id="rId14"/>
  </p:notesMasterIdLst>
  <p:sldIdLst>
    <p:sldId id="263" r:id="rId4"/>
    <p:sldId id="270" r:id="rId5"/>
    <p:sldId id="277" r:id="rId6"/>
    <p:sldId id="271" r:id="rId7"/>
    <p:sldId id="272" r:id="rId8"/>
    <p:sldId id="260" r:id="rId9"/>
    <p:sldId id="273" r:id="rId10"/>
    <p:sldId id="274" r:id="rId11"/>
    <p:sldId id="262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4-06T20:11:25.610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157 52 0,'0'0'78,"0"-26"93,-26 0-139,0 26 77,0 0 47,-27 0-156,53 0 15,0 0 204,-26 0-172,26 26-32,0 0 1,0-26-1,0 26 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4-06T20:11:28.621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0 132 0,'0'0'63,"27"0"-63,-1 26 15,0-26 1,0 0-1,0 0 95,1 0-110,25-26 15,-52 26 1,26 0 155,-26-26-155,0 0 0,0 26-1,0-26 1,-26 26 15,26-27 0,-52 27 0,52 0-31,-27 0 16,1 0 0,26 0 155,26 0-155,-26 0 15,27 27-15,-1-27-1,26 0 1,0 0-1,1 0-15,-27 0 16,0 0 0,0 0 77,-26-27-77,0 1-1,0 26 32,-26 0-31,-26 0-1,26 0 1,-1 0 78,-25 0-79,26 0 48,26 0 61,0 26-92,0 1-1,-26-1-31,26 0 31,0-26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4-06T20:11:29.962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341 79 0,'0'0'31,"0"-26"-31,0 0 32,-27-1-17,27 27 1,-78 0-16,26 0 15,-53 27 1,26-27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4-06T20:11:34.642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4-06T20:11:35.984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4-06T20:11:05.681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262 267 0,'0'26'15,"26"0"1,-26 0 0,26 0-16,1 27 15,-1-27 1,0 0-1,0-26 1,0 26-16,1 0 16,-27 1-1,0-1-15,52 0 16,-52 0-1,26 0 1,0-26 0,0 0-1,1 26-15,-1-26 16,0 27-1,0-27-15,-26 0 16,26 0 15,1 0-15,-1 0-1,0-27 63,-26 1-62,26 0 0,-26 0-1,0 0-15,0 0 16,26 26 46,27-53-62,-1 1 16,-26-1-1,-26 27 1,0 0 140,0 0-125,0 0-15,0 26-16,0-26 31,0 26-15,-26 0-16,0 0 15,26-27 1,-26 27 15,0 0-15,26-26-1,-27 0-15,1 0 16,0 26-1,26-26 17,-26 26-32,0 0 15,-1 0 1,1 0-1,0 0 17,-26 0-17,25 0 63,1 0-62,-26 0-1,52 26 1,-26-26 0,-27 26-1,1 0 1,26 0-16,0-26 15,26 27 17,-27-1-32,27 0 15,0-26 1,0 26-1,0 0 1,0 0-16,0 27 16,0-27-1,0 0-15,0 0 16,0-26-1,0 27 1,27-1 0,-1-26-16,26 26 15,1 0 1,-1-26-1,0 0-15,1 0 16,-1 0 0,0 0-1,-25 0 1,-1 0-16,0 0 31,0 0 31,0-52-46,1-1 0,-1 1-1,-26-27 1,0 27-16,0 26 15,0 0 32,0 26-31,-26-26-1,-1 26 1,1-27-16,0 27 16,26-26-1,-26 26 32,0 0-31,26-26-16,-27 26 15,27-26 1,-26 26 31,-26 0-32,26 0 1,-27 0-16,27 0 15,26 0 1,-26 0-16,0 0 16,26 0-1,-26 0 16,-1 26-15,-25 0-16,26 0 16,-27 27-1,27-53 1,26 0-16,0 26 47,0 0-32,0 26 1,0 1-1,26-1 1,1 1-16,-1-1 16,26 26-1,1-51-15,-27-27 16,-26 26-1,26-26 1,0 26 0,0 0 15,0-26-16,27 0-15,-1 0 16,1 0 0,-27-26-1,26 0 1,-26 0-1,1-1 1,-27 1 46,0 0-62,0-79 16,0 27 0,0-1-1,0 53 1,0 0-16,0 0 15,0 0 32,0-27-31,0 27-1,0 0 1,0 0-16,0-1 16,-27 27-1,27-26 32,-26 26-31,0-26-16,26 26 15,-52-26 1,-53 26-1,79 0-15,26 0 16,-27 0 0,1 0-1,26-26 1,-52 26-1,0 0 1,-1 0 0,-25 0-1,51 26 1,1-26-1,0 0 17,0 26 14,-53 0-30,53 0 0,-26 27-16,52-27 15,0-26 16,-26 26 1,26 0-17,0-26-15,-27 27 16,27-1-1,0 0 1,-26 26 0,26-26-16,0 1 15,0-1 1,0 0-1,0 0-15,0 0 16,0 1 0,0-1-1,26-26 1,-26 26-16,0 0 15,53 26 1,52-25-16,-53-1 16,0-26-1,27 26 1,-53 0-1,0-26-15,0 26 16,27-26 0,-27 27-1,0-27 1,53 26-16,-53-26 15,0 0 1,26 0 0,1 0-16,-27 0 62,26-26-62,-52-1 16,27 27-1,-1-78 126,0 25-126,0 1 1,-26 0-16,0 26 62,0-1-46,0-25-1,0 26-15,0-27 16,0 27 0,0 0-1,0 26-15,0 0 16,-26-26 31,0 26-32,26-26 1,0 0-16,-53 26 125,27 0-110,-26 0 16,26 0-15,-1 0 0,1 0-1,26 26-15,-52 0 16,52 0-1,-53 26 1,27-52-16,0 53 16,26-1-1,-52-26 1,26 27-1,-1 25-15,1-78 16,26 26 15,0 27-31,0-27 31,0 26-15,26-25 0,1-1-16,-1 26 15,-26-26 1,26 27-1,-26-53-15,0 52 16,26-52 0,0 0-1,27 26-15,-1-26 16,-26 0-1,27 0 1,-27-26 0,0 26-16,-26 0 15,26 0 1,27-52-1,-27 26 1,0-1 31,-26-25-32,0 0 1,0-1-16,0 1 16,0-1-1,26 27 1,-26-26-1,0 52 1,0-26-16,0 0 16,0-1-1,0 1-15,0 0 16,0 0 31,-26-27-47,26 1 15,-26 0 1,26 26-1,-26-1-15,-1 27 16,1-26 0,0 26-1,26-26-15,-52 26 16,25 0-1,-25 0 1,0 0 0,-1 0-16,1 0 15,26 0 1,0 0-16,-53 0 15,79 0 1,-26 0 0,0 0-1,-1 0 16,-51 0-15,52 52-16,0-52 16,-27 27-1,27 25 1,0 0-1,26 1 1,0-27 0,-26 0-1,26 0-15,0 0 16,0 1-1,52 25 1,0-26-16,1 0 16,-1-26-1,-26 26 1,0-26-1,1 0-15,-1 27 16,0-27 0,0 0-1,0 0-15,27 0 16,25 0-1,1 0 1,-27-53 0,1 1-16,-1 0 15,-26 25 1,0 1-16,-26 0 359,-26 26-344,0 0 1,0 0-1,0 0 1,26 0-16,-27 0 16,1 26 30,-26 0-30,52-26 0,-79 27-16,53-1 15,0 0 1,0 0-1,0-26 1,26 26 46,0 0-62,0 1 32,0-1-1,0-26 0,0 26 31,26-26-46,0 26 0,-26 0 15,52 1 16,1-27-32,25 0 1,-52 0-16,27 0 15,-27 0 79,0 0-78,53-79-1,-53 27 1,-26 25-1,0 1 1,-26 26 0,-53 0-16,1 0 15,25 0 1,1 0-1,26 0 1,-1 0-16,1 0 31,-26 0-15,26 0-16,-27 0 15,-51 0 1,51 0 0,53 0-1,-26 0-15,0 0 16,0 0-1,26 26 48,0 1-48,0-1 1,26 0 0,0-26-1,0 0-15,0 0 31,-26 26-31,27-26 16,-1 26 0,0 1 15,-26-27 31,0 26-62,26 0 16,27-26-1,-27 26 1,0-26 0,0 0 30,26 0-14,-25 0-17,-27 0-15,0-26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4-06T20:11:10.127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1 157 0,'0'26'31,"0"0"63,0 0-63,26-26-15,0 27-16,-26-1 15,26-26 32,-26 0-31,52 26-1,-25-26-15,-1 0 16,0 0 0,0 0-1,0 0-15,-26-26 31,0 0-15,0-27 0,0 27-16,0 0 15,0 0 16,0 26-31,-26 0 32,0 0-17,0-27-15,0 27 16,26 0 31,-79 0 62,1 27-109,78-1 15,0-26 251,104-79-251,-25 27 1,-53 26-16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A438-CEDF-402F-89F1-2FB4C6F53309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FA223-0165-438B-B98F-E59E8515D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5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36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2.gif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.gif"/><Relationship Id="rId5" Type="http://schemas.openxmlformats.org/officeDocument/2006/relationships/tags" Target="../tags/tag1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4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50.xml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4435851" y="322730"/>
            <a:ext cx="7046801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8/22/2014 https://teamspace.pwcinternal.com/sites/a2ff6ee0c840c132a20e/VGS%20PEP/VGS%20ANGP%20Phase%201%20-%20BOD%20report%20August%202014.pptx</a:t>
            </a:r>
          </a:p>
        </p:txBody>
      </p:sp>
      <p:sp>
        <p:nvSpPr>
          <p:cNvPr id="31" name="Draft stamp"/>
          <p:cNvSpPr txBox="1"/>
          <p:nvPr userDrawn="1">
            <p:custDataLst>
              <p:tags r:id="rId2"/>
            </p:custDataLst>
          </p:nvPr>
        </p:nvSpPr>
        <p:spPr>
          <a:xfrm>
            <a:off x="9188334" y="701936"/>
            <a:ext cx="2294313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794" noProof="0" dirty="0"/>
              <a:t>Draft  - For discussion purposes only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4"/>
            </p:custDataLst>
          </p:nvPr>
        </p:nvSpPr>
        <p:spPr>
          <a:xfrm>
            <a:off x="654241" y="1879899"/>
            <a:ext cx="10850880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5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3935" y="6381974"/>
            <a:ext cx="22442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1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2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188334" y="6578806"/>
            <a:ext cx="281273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/>
              <a:t>DRAFT –</a:t>
            </a:r>
            <a:r>
              <a:rPr lang="en-US" sz="1588" baseline="0" dirty="0"/>
              <a:t> For discussion purposes only </a:t>
            </a:r>
            <a:endParaRPr lang="en-US" sz="1588" dirty="0"/>
          </a:p>
        </p:txBody>
      </p:sp>
    </p:spTree>
    <p:extLst>
      <p:ext uri="{BB962C8B-B14F-4D97-AF65-F5344CB8AC3E}">
        <p14:creationId xmlns:p14="http://schemas.microsoft.com/office/powerpoint/2010/main" val="350312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60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nner statement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Insert banner statement here</a:t>
            </a:r>
          </a:p>
        </p:txBody>
      </p:sp>
    </p:spTree>
    <p:extLst>
      <p:ext uri="{BB962C8B-B14F-4D97-AF65-F5344CB8AC3E}">
        <p14:creationId xmlns:p14="http://schemas.microsoft.com/office/powerpoint/2010/main" val="53721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935" y="896736"/>
            <a:ext cx="10839796" cy="532504"/>
          </a:xfrm>
        </p:spPr>
        <p:txBody>
          <a:bodyPr anchor="t"/>
          <a:lstStyle>
            <a:lvl1pPr algn="l">
              <a:defRPr sz="2824" b="0" cap="none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3935" y="444915"/>
            <a:ext cx="10839796" cy="532504"/>
          </a:xfrm>
        </p:spPr>
        <p:txBody>
          <a:bodyPr anchor="t"/>
          <a:lstStyle>
            <a:lvl1pPr marL="0" indent="0">
              <a:buNone/>
              <a:defRPr sz="2824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/>
              <a:t>Slide Tags</a:t>
            </a:r>
          </a:p>
        </p:txBody>
      </p:sp>
      <p:sp>
        <p:nvSpPr>
          <p:cNvPr id="10" name="TextBox 9"/>
          <p:cNvSpPr txBox="1"/>
          <p:nvPr userDrawn="1">
            <p:custDataLst>
              <p:tags r:id="rId4"/>
            </p:custDataLst>
          </p:nvPr>
        </p:nvSpPr>
        <p:spPr>
          <a:xfrm>
            <a:off x="653934" y="6277087"/>
            <a:ext cx="83356" cy="315067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1412" noProof="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0264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935" y="1242508"/>
            <a:ext cx="10839796" cy="532504"/>
          </a:xfrm>
        </p:spPr>
        <p:txBody>
          <a:bodyPr anchor="t"/>
          <a:lstStyle>
            <a:lvl1pPr algn="l">
              <a:defRPr sz="2824" b="0" cap="none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3935" y="790687"/>
            <a:ext cx="10839796" cy="532504"/>
          </a:xfrm>
        </p:spPr>
        <p:txBody>
          <a:bodyPr anchor="t"/>
          <a:lstStyle>
            <a:lvl1pPr marL="0" indent="0">
              <a:buNone/>
              <a:defRPr sz="2824">
                <a:solidFill>
                  <a:schemeClr val="accent1"/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 bwMode="hidden">
          <a:xfrm>
            <a:off x="11390580" y="6411275"/>
            <a:ext cx="110836" cy="80682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9221" rIns="0" bIns="39221" rtlCol="0" anchor="ctr">
            <a:noAutofit/>
          </a:bodyPr>
          <a:lstStyle/>
          <a:p>
            <a:pPr algn="ctr"/>
            <a:r>
              <a:rPr lang="en-US" sz="1412" b="1" noProof="0" dirty="0">
                <a:latin typeface="Arial"/>
              </a:rPr>
              <a:t> </a:t>
            </a:r>
          </a:p>
        </p:txBody>
      </p:sp>
      <p:sp>
        <p:nvSpPr>
          <p:cNvPr id="16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95942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53935" y="790687"/>
            <a:ext cx="10839796" cy="532504"/>
          </a:xfrm>
        </p:spPr>
        <p:txBody>
          <a:bodyPr/>
          <a:lstStyle>
            <a:lvl1pPr>
              <a:defRPr sz="2824" baseline="0"/>
            </a:lvl1pPr>
          </a:lstStyle>
          <a:p>
            <a:r>
              <a:rPr lang="en-US" noProof="0" dirty="0"/>
              <a:t>Smart Basic Report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53935" y="1242508"/>
            <a:ext cx="10839796" cy="532504"/>
          </a:xfrm>
        </p:spPr>
        <p:txBody>
          <a:bodyPr/>
          <a:lstStyle>
            <a:lvl1pPr marL="0" indent="0" algn="l">
              <a:buNone/>
              <a:defRPr sz="2824">
                <a:solidFill>
                  <a:schemeClr val="accent1"/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Insert Subtitle</a:t>
            </a:r>
          </a:p>
        </p:txBody>
      </p:sp>
      <p:sp>
        <p:nvSpPr>
          <p:cNvPr id="14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046720" y="466093"/>
            <a:ext cx="3458095" cy="314661"/>
          </a:xfrm>
          <a:prstGeom prst="rect">
            <a:avLst/>
          </a:prstGeom>
          <a:noFill/>
          <a:ln>
            <a:noFill/>
          </a:ln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1412" noProof="0" dirty="0"/>
              <a:t> </a:t>
            </a:r>
          </a:p>
        </p:txBody>
      </p:sp>
      <p:sp>
        <p:nvSpPr>
          <p:cNvPr id="16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653935" y="2218765"/>
            <a:ext cx="46488" cy="342126"/>
          </a:xfrm>
          <a:prstGeom prst="rect">
            <a:avLst/>
          </a:prstGeom>
          <a:noFill/>
          <a:ln>
            <a:noFill/>
          </a:ln>
        </p:spPr>
        <p:txBody>
          <a:bodyPr wrap="none" lIns="0" tIns="48409" rIns="0" bIns="48409" rtlCol="0">
            <a:spAutoFit/>
          </a:bodyPr>
          <a:lstStyle/>
          <a:p>
            <a:r>
              <a:rPr lang="en-US" sz="1588" noProof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" name="Confidentiality stamp"/>
          <p:cNvSpPr txBox="1"/>
          <p:nvPr userDrawn="1">
            <p:custDataLst>
              <p:tags r:id="rId5"/>
            </p:custDataLst>
          </p:nvPr>
        </p:nvSpPr>
        <p:spPr>
          <a:xfrm>
            <a:off x="653934" y="6277087"/>
            <a:ext cx="41678" cy="315067"/>
          </a:xfrm>
          <a:prstGeom prst="rect">
            <a:avLst/>
          </a:prstGeom>
          <a:noFill/>
          <a:ln>
            <a:noFill/>
          </a:ln>
        </p:spPr>
        <p:txBody>
          <a:bodyPr wrap="none" lIns="0" tIns="48409" rIns="0" bIns="48409" rtlCol="0">
            <a:spAutoFit/>
          </a:bodyPr>
          <a:lstStyle/>
          <a:p>
            <a:r>
              <a:rPr lang="en-US" sz="1412" noProof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" name="Descriptor"/>
          <p:cNvSpPr txBox="1"/>
          <p:nvPr userDrawn="1">
            <p:custDataLst>
              <p:tags r:id="rId6"/>
            </p:custDataLst>
          </p:nvPr>
        </p:nvSpPr>
        <p:spPr>
          <a:xfrm>
            <a:off x="653934" y="466094"/>
            <a:ext cx="41678" cy="315067"/>
          </a:xfrm>
          <a:prstGeom prst="rect">
            <a:avLst/>
          </a:prstGeom>
          <a:noFill/>
          <a:ln>
            <a:noFill/>
          </a:ln>
        </p:spPr>
        <p:txBody>
          <a:bodyPr wrap="none" lIns="0" tIns="48409" rIns="0" bIns="48409" rtlCol="0">
            <a:spAutoFit/>
          </a:bodyPr>
          <a:lstStyle/>
          <a:p>
            <a:r>
              <a:rPr lang="en-US" sz="1412" noProof="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44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7" y="6403200"/>
            <a:ext cx="796800" cy="45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1333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pPr algn="ctr"/>
              <a:t>‹#›</a:t>
            </a:fld>
            <a:endParaRPr lang="en" sz="1333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ldNum" idx="2"/>
          </p:nvPr>
        </p:nvSpPr>
        <p:spPr>
          <a:xfrm>
            <a:off x="67" y="6403200"/>
            <a:ext cx="796800" cy="4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1333" smtClean="0">
                <a:solidFill>
                  <a:srgbClr val="739FD4"/>
                </a:solidFill>
                <a:latin typeface="Arvo"/>
                <a:ea typeface="Arvo"/>
                <a:cs typeface="Arvo"/>
                <a:sym typeface="Arvo"/>
              </a:rPr>
              <a:pPr algn="ctr"/>
              <a:t>‹#›</a:t>
            </a:fld>
            <a:endParaRPr lang="en" sz="1333">
              <a:solidFill>
                <a:srgbClr val="739FD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sldNum" idx="3"/>
          </p:nvPr>
        </p:nvSpPr>
        <p:spPr>
          <a:xfrm>
            <a:off x="10103900" y="6403200"/>
            <a:ext cx="2088400" cy="4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333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VermontGas.com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49333" y="1307467"/>
            <a:ext cx="4630800" cy="45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6410900" y="1307467"/>
            <a:ext cx="4630800" cy="45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49333" y="97533"/>
            <a:ext cx="9774800" cy="5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Arvo"/>
              <a:buChar char="●"/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○"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■"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○"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■"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●"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○"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Open Sans"/>
              <a:buChar char="■"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5"/>
          </p:nvPr>
        </p:nvSpPr>
        <p:spPr>
          <a:xfrm>
            <a:off x="67" y="6403200"/>
            <a:ext cx="796800" cy="45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99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-22767"/>
            <a:ext cx="12192000" cy="688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45" name="Shape 45"/>
          <p:cNvSpPr/>
          <p:nvPr/>
        </p:nvSpPr>
        <p:spPr>
          <a:xfrm>
            <a:off x="0" y="-11400"/>
            <a:ext cx="12192000" cy="2957200"/>
          </a:xfrm>
          <a:prstGeom prst="rect">
            <a:avLst/>
          </a:prstGeom>
          <a:solidFill>
            <a:srgbClr val="739FD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46" name="Shape 4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599" y="2738200"/>
            <a:ext cx="5408800" cy="36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 rot="10800000" flipH="1">
            <a:off x="-100" y="6403200"/>
            <a:ext cx="12192000" cy="454800"/>
          </a:xfrm>
          <a:prstGeom prst="rect">
            <a:avLst/>
          </a:prstGeom>
          <a:solidFill>
            <a:srgbClr val="F9A0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04568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7135307" y="322730"/>
            <a:ext cx="4347344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12/11/2015 C:\Users\pmcconomy002\Desktop\BOD Decks\BoD Deck_December2015rev13_Project.pptx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3"/>
            </p:custDataLst>
          </p:nvPr>
        </p:nvSpPr>
        <p:spPr>
          <a:xfrm>
            <a:off x="654241" y="1879899"/>
            <a:ext cx="10850880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3935" y="6381974"/>
            <a:ext cx="25648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1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2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1494422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5206" y="741654"/>
            <a:ext cx="9478832" cy="806824"/>
          </a:xfrm>
        </p:spPr>
        <p:txBody>
          <a:bodyPr/>
          <a:lstStyle>
            <a:lvl1pPr>
              <a:defRPr sz="176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7135307" y="322730"/>
            <a:ext cx="4347344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12/11/2015 C:\Users\pmcconomy002\Desktop\BOD Decks\BoD Deck_December2015rev13_Project.pptx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3"/>
            </p:custDataLst>
          </p:nvPr>
        </p:nvSpPr>
        <p:spPr>
          <a:xfrm>
            <a:off x="654243" y="1879899"/>
            <a:ext cx="5297978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4"/>
            </p:custDataLst>
          </p:nvPr>
        </p:nvSpPr>
        <p:spPr>
          <a:xfrm>
            <a:off x="6195753" y="1879899"/>
            <a:ext cx="5297978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5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3935" y="6381974"/>
            <a:ext cx="25648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  <p:pic>
        <p:nvPicPr>
          <p:cNvPr id="2050" name="Picture 2" descr="Vermont Gas"/>
          <p:cNvPicPr>
            <a:picLocks noChangeAspect="1" noChangeArrowheads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084" y="782619"/>
            <a:ext cx="1266145" cy="7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260546" y="1558955"/>
            <a:ext cx="1154280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8783782" y="6511465"/>
            <a:ext cx="2844800" cy="36512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1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7135307" y="322730"/>
            <a:ext cx="4347344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12/11/2015 C:\Users\pmcconomy002\Desktop\BOD Decks\BoD Deck_December2015rev13_Project.pptx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3"/>
            </p:custDataLst>
          </p:nvPr>
        </p:nvSpPr>
        <p:spPr>
          <a:xfrm>
            <a:off x="654243" y="1879899"/>
            <a:ext cx="7148945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4"/>
            </p:custDataLst>
          </p:nvPr>
        </p:nvSpPr>
        <p:spPr>
          <a:xfrm>
            <a:off x="8046720" y="1879899"/>
            <a:ext cx="3447011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5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3935" y="6381974"/>
            <a:ext cx="25648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2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229700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5206" y="741654"/>
            <a:ext cx="9478832" cy="806824"/>
          </a:xfrm>
        </p:spPr>
        <p:txBody>
          <a:bodyPr/>
          <a:lstStyle>
            <a:lvl1pPr>
              <a:defRPr sz="176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4435851" y="322730"/>
            <a:ext cx="7046801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8/22/2014 https://teamspace.pwcinternal.com/sites/a2ff6ee0c840c132a20e/VGS%20PEP/VGS%20ANGP%20Phase%201%20-%20BOD%20report%20August%202014.pptx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3"/>
            </p:custDataLst>
          </p:nvPr>
        </p:nvSpPr>
        <p:spPr>
          <a:xfrm>
            <a:off x="654243" y="1879899"/>
            <a:ext cx="5297978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4"/>
            </p:custDataLst>
          </p:nvPr>
        </p:nvSpPr>
        <p:spPr>
          <a:xfrm>
            <a:off x="6195753" y="1879899"/>
            <a:ext cx="5297978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5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3935" y="6381974"/>
            <a:ext cx="22442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2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  <p:pic>
        <p:nvPicPr>
          <p:cNvPr id="2050" name="Picture 2" descr="Vermont Gas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1"/>
          <a:stretch/>
        </p:blipFill>
        <p:spPr bwMode="auto">
          <a:xfrm>
            <a:off x="188577" y="701937"/>
            <a:ext cx="1379196" cy="7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260546" y="1558955"/>
            <a:ext cx="1154280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33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7135307" y="322730"/>
            <a:ext cx="4347344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12/11/2015 C:\Users\pmcconomy002\Desktop\BOD Decks\BoD Deck_December2015rev13_Project.pptx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3"/>
            </p:custDataLst>
          </p:nvPr>
        </p:nvSpPr>
        <p:spPr>
          <a:xfrm>
            <a:off x="654242" y="1879899"/>
            <a:ext cx="3447011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4"/>
            </p:custDataLst>
          </p:nvPr>
        </p:nvSpPr>
        <p:spPr>
          <a:xfrm>
            <a:off x="4344940" y="1879899"/>
            <a:ext cx="7148945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5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3935" y="6381974"/>
            <a:ext cx="25648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2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4215060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7135307" y="322730"/>
            <a:ext cx="4347344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12/11/2015 C:\Users\pmcconomy002\Desktop\BOD Decks\BoD Deck_December2015rev13_Project.pptx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3"/>
            </p:custDataLst>
          </p:nvPr>
        </p:nvSpPr>
        <p:spPr>
          <a:xfrm>
            <a:off x="653933" y="1879899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4"/>
            </p:custDataLst>
          </p:nvPr>
        </p:nvSpPr>
        <p:spPr>
          <a:xfrm>
            <a:off x="653933" y="4017981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26"/>
            <p:custDataLst>
              <p:tags r:id="rId5"/>
            </p:custDataLst>
          </p:nvPr>
        </p:nvSpPr>
        <p:spPr>
          <a:xfrm>
            <a:off x="6195753" y="1879899"/>
            <a:ext cx="5297978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3935" y="6381974"/>
            <a:ext cx="25648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3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65078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7135307" y="322730"/>
            <a:ext cx="4347344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12/11/2015 C:\Users\pmcconomy002\Desktop\BOD Decks\BoD Deck_December2015rev13_Project.pptx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3"/>
            </p:custDataLst>
          </p:nvPr>
        </p:nvSpPr>
        <p:spPr>
          <a:xfrm>
            <a:off x="654242" y="1879899"/>
            <a:ext cx="3447011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4"/>
            </p:custDataLst>
          </p:nvPr>
        </p:nvSpPr>
        <p:spPr>
          <a:xfrm>
            <a:off x="4344939" y="1879899"/>
            <a:ext cx="3447011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26"/>
            <p:custDataLst>
              <p:tags r:id="rId5"/>
            </p:custDataLst>
          </p:nvPr>
        </p:nvSpPr>
        <p:spPr>
          <a:xfrm>
            <a:off x="8046720" y="1879899"/>
            <a:ext cx="3447011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3935" y="6381974"/>
            <a:ext cx="25648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3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3865111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7135307" y="322730"/>
            <a:ext cx="4347344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12/11/2015 C:\Users\pmcconomy002\Desktop\BOD Decks\BoD Deck_December2015rev13_Project.pptx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</p:nvPr>
        </p:nvSpPr>
        <p:spPr>
          <a:xfrm>
            <a:off x="653935" y="1879899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</p:nvPr>
        </p:nvSpPr>
        <p:spPr>
          <a:xfrm>
            <a:off x="6195753" y="1879899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26"/>
          </p:nvPr>
        </p:nvSpPr>
        <p:spPr>
          <a:xfrm>
            <a:off x="653935" y="4017981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27"/>
          </p:nvPr>
        </p:nvSpPr>
        <p:spPr>
          <a:xfrm>
            <a:off x="6195753" y="4017981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3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3935" y="6381974"/>
            <a:ext cx="25648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4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278854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7135307" y="322730"/>
            <a:ext cx="4347344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12/11/2015 C:\Users\pmcconomy002\Desktop\BOD Decks\BoD Deck_December2015rev13_Project.pptx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</p:nvPr>
        </p:nvSpPr>
        <p:spPr>
          <a:xfrm>
            <a:off x="654242" y="1879899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</p:nvPr>
        </p:nvSpPr>
        <p:spPr>
          <a:xfrm>
            <a:off x="4344939" y="1879899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26"/>
          </p:nvPr>
        </p:nvSpPr>
        <p:spPr>
          <a:xfrm>
            <a:off x="8046720" y="1879899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27"/>
          </p:nvPr>
        </p:nvSpPr>
        <p:spPr>
          <a:xfrm>
            <a:off x="654242" y="4017981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sz="quarter" idx="28"/>
          </p:nvPr>
        </p:nvSpPr>
        <p:spPr>
          <a:xfrm>
            <a:off x="4344939" y="4017981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29"/>
          </p:nvPr>
        </p:nvSpPr>
        <p:spPr>
          <a:xfrm>
            <a:off x="8046720" y="4017981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3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3935" y="6381974"/>
            <a:ext cx="25648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6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3228387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7135307" y="322730"/>
            <a:ext cx="4347344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12/11/2015 C:\Users\pmcconomy002\Desktop\BOD Decks\BoD Deck_December2015rev13_Project.pptx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3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3935" y="6381974"/>
            <a:ext cx="25648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0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1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942393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264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nner statement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Insert banner statement here</a:t>
            </a:r>
          </a:p>
        </p:txBody>
      </p:sp>
    </p:spTree>
    <p:extLst>
      <p:ext uri="{BB962C8B-B14F-4D97-AF65-F5344CB8AC3E}">
        <p14:creationId xmlns:p14="http://schemas.microsoft.com/office/powerpoint/2010/main" val="4032834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935" y="896736"/>
            <a:ext cx="10839796" cy="532504"/>
          </a:xfrm>
        </p:spPr>
        <p:txBody>
          <a:bodyPr anchor="t"/>
          <a:lstStyle>
            <a:lvl1pPr algn="l">
              <a:defRPr sz="2824" b="0" cap="none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3935" y="444915"/>
            <a:ext cx="10839796" cy="532504"/>
          </a:xfrm>
        </p:spPr>
        <p:txBody>
          <a:bodyPr anchor="t"/>
          <a:lstStyle>
            <a:lvl1pPr marL="0" indent="0">
              <a:buNone/>
              <a:defRPr sz="2824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/>
              <a:t>Slide Tags</a:t>
            </a:r>
          </a:p>
        </p:txBody>
      </p:sp>
      <p:sp>
        <p:nvSpPr>
          <p:cNvPr id="10" name="TextBox 9"/>
          <p:cNvSpPr txBox="1"/>
          <p:nvPr userDrawn="1">
            <p:custDataLst>
              <p:tags r:id="rId4"/>
            </p:custDataLst>
          </p:nvPr>
        </p:nvSpPr>
        <p:spPr>
          <a:xfrm>
            <a:off x="653934" y="6277087"/>
            <a:ext cx="89768" cy="315067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1412" noProof="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27772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935" y="1242508"/>
            <a:ext cx="10839796" cy="532504"/>
          </a:xfrm>
        </p:spPr>
        <p:txBody>
          <a:bodyPr anchor="t"/>
          <a:lstStyle>
            <a:lvl1pPr algn="l">
              <a:defRPr sz="2824" b="0" cap="none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3935" y="790687"/>
            <a:ext cx="10839796" cy="532504"/>
          </a:xfrm>
        </p:spPr>
        <p:txBody>
          <a:bodyPr anchor="t"/>
          <a:lstStyle>
            <a:lvl1pPr marL="0" indent="0">
              <a:buNone/>
              <a:defRPr sz="2824">
                <a:solidFill>
                  <a:schemeClr val="accent1"/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 bwMode="hidden">
          <a:xfrm>
            <a:off x="11390580" y="6411275"/>
            <a:ext cx="110836" cy="80682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9221" rIns="0" bIns="39221" rtlCol="0" anchor="ctr">
            <a:noAutofit/>
          </a:bodyPr>
          <a:lstStyle/>
          <a:p>
            <a:pPr algn="ctr"/>
            <a:r>
              <a:rPr lang="en-US" sz="1412" b="1" noProof="0" dirty="0">
                <a:latin typeface="Arial"/>
              </a:rPr>
              <a:t> </a:t>
            </a:r>
          </a:p>
        </p:txBody>
      </p:sp>
      <p:sp>
        <p:nvSpPr>
          <p:cNvPr id="16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06"/>
            <a:ext cx="193963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180628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4435851" y="322730"/>
            <a:ext cx="7046801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8/22/2014 https://teamspace.pwcinternal.com/sites/a2ff6ee0c840c132a20e/VGS%20PEP/VGS%20ANGP%20Phase%201%20-%20BOD%20report%20August%202014.pptx</a:t>
            </a:r>
          </a:p>
        </p:txBody>
      </p:sp>
      <p:sp>
        <p:nvSpPr>
          <p:cNvPr id="31" name="Draft stamp"/>
          <p:cNvSpPr txBox="1"/>
          <p:nvPr userDrawn="1">
            <p:custDataLst>
              <p:tags r:id="rId2"/>
            </p:custDataLst>
          </p:nvPr>
        </p:nvSpPr>
        <p:spPr>
          <a:xfrm>
            <a:off x="9188334" y="701936"/>
            <a:ext cx="2294313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794" noProof="0" dirty="0"/>
              <a:t>Draft  - For discussion purposes only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4"/>
            </p:custDataLst>
          </p:nvPr>
        </p:nvSpPr>
        <p:spPr>
          <a:xfrm>
            <a:off x="654243" y="1879899"/>
            <a:ext cx="7148945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5"/>
            </p:custDataLst>
          </p:nvPr>
        </p:nvSpPr>
        <p:spPr>
          <a:xfrm>
            <a:off x="8046720" y="1879899"/>
            <a:ext cx="3447011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3935" y="6381974"/>
            <a:ext cx="22442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2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3499639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53935" y="790687"/>
            <a:ext cx="10839796" cy="532504"/>
          </a:xfrm>
        </p:spPr>
        <p:txBody>
          <a:bodyPr/>
          <a:lstStyle>
            <a:lvl1pPr>
              <a:defRPr sz="2824" baseline="0"/>
            </a:lvl1pPr>
          </a:lstStyle>
          <a:p>
            <a:r>
              <a:rPr lang="en-US" noProof="0" dirty="0"/>
              <a:t>Smart Basic Report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53935" y="1242508"/>
            <a:ext cx="10839796" cy="532504"/>
          </a:xfrm>
        </p:spPr>
        <p:txBody>
          <a:bodyPr/>
          <a:lstStyle>
            <a:lvl1pPr marL="0" indent="0" algn="l">
              <a:buNone/>
              <a:defRPr sz="2824">
                <a:solidFill>
                  <a:schemeClr val="accent1"/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Insert Subtitle</a:t>
            </a:r>
          </a:p>
        </p:txBody>
      </p:sp>
      <p:sp>
        <p:nvSpPr>
          <p:cNvPr id="14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046720" y="466093"/>
            <a:ext cx="3458095" cy="314661"/>
          </a:xfrm>
          <a:prstGeom prst="rect">
            <a:avLst/>
          </a:prstGeom>
          <a:noFill/>
          <a:ln>
            <a:noFill/>
          </a:ln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1412" noProof="0" dirty="0"/>
              <a:t> </a:t>
            </a:r>
          </a:p>
        </p:txBody>
      </p:sp>
      <p:sp>
        <p:nvSpPr>
          <p:cNvPr id="16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653935" y="2218765"/>
            <a:ext cx="51296" cy="342126"/>
          </a:xfrm>
          <a:prstGeom prst="rect">
            <a:avLst/>
          </a:prstGeom>
          <a:noFill/>
          <a:ln>
            <a:noFill/>
          </a:ln>
        </p:spPr>
        <p:txBody>
          <a:bodyPr wrap="none" lIns="0" tIns="48409" rIns="0" bIns="48409" rtlCol="0">
            <a:spAutoFit/>
          </a:bodyPr>
          <a:lstStyle/>
          <a:p>
            <a:r>
              <a:rPr lang="en-US" sz="1588" noProof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" name="Confidentiality stamp"/>
          <p:cNvSpPr txBox="1"/>
          <p:nvPr userDrawn="1">
            <p:custDataLst>
              <p:tags r:id="rId5"/>
            </p:custDataLst>
          </p:nvPr>
        </p:nvSpPr>
        <p:spPr>
          <a:xfrm>
            <a:off x="653934" y="6277087"/>
            <a:ext cx="44884" cy="315067"/>
          </a:xfrm>
          <a:prstGeom prst="rect">
            <a:avLst/>
          </a:prstGeom>
          <a:noFill/>
          <a:ln>
            <a:noFill/>
          </a:ln>
        </p:spPr>
        <p:txBody>
          <a:bodyPr wrap="none" lIns="0" tIns="48409" rIns="0" bIns="48409" rtlCol="0">
            <a:spAutoFit/>
          </a:bodyPr>
          <a:lstStyle/>
          <a:p>
            <a:r>
              <a:rPr lang="en-US" sz="1412" noProof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" name="Descriptor"/>
          <p:cNvSpPr txBox="1"/>
          <p:nvPr userDrawn="1">
            <p:custDataLst>
              <p:tags r:id="rId6"/>
            </p:custDataLst>
          </p:nvPr>
        </p:nvSpPr>
        <p:spPr>
          <a:xfrm>
            <a:off x="653934" y="466094"/>
            <a:ext cx="44884" cy="315067"/>
          </a:xfrm>
          <a:prstGeom prst="rect">
            <a:avLst/>
          </a:prstGeom>
          <a:noFill/>
          <a:ln>
            <a:noFill/>
          </a:ln>
        </p:spPr>
        <p:txBody>
          <a:bodyPr wrap="none" lIns="0" tIns="48409" rIns="0" bIns="48409" rtlCol="0">
            <a:spAutoFit/>
          </a:bodyPr>
          <a:lstStyle/>
          <a:p>
            <a:r>
              <a:rPr lang="en-US" sz="1412" noProof="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08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4435851" y="322730"/>
            <a:ext cx="7046801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8/22/2014 https://teamspace.pwcinternal.com/sites/a2ff6ee0c840c132a20e/VGS%20PEP/VGS%20ANGP%20Phase%201%20-%20BOD%20report%20August%202014.pptx</a:t>
            </a:r>
          </a:p>
        </p:txBody>
      </p:sp>
      <p:sp>
        <p:nvSpPr>
          <p:cNvPr id="31" name="Draft stamp"/>
          <p:cNvSpPr txBox="1"/>
          <p:nvPr userDrawn="1">
            <p:custDataLst>
              <p:tags r:id="rId2"/>
            </p:custDataLst>
          </p:nvPr>
        </p:nvSpPr>
        <p:spPr>
          <a:xfrm>
            <a:off x="9188334" y="701936"/>
            <a:ext cx="2294313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794" noProof="0" dirty="0"/>
              <a:t>Draft  - For discussion purposes only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4"/>
            </p:custDataLst>
          </p:nvPr>
        </p:nvSpPr>
        <p:spPr>
          <a:xfrm>
            <a:off x="654242" y="1879899"/>
            <a:ext cx="3447011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5"/>
            </p:custDataLst>
          </p:nvPr>
        </p:nvSpPr>
        <p:spPr>
          <a:xfrm>
            <a:off x="4344940" y="1879899"/>
            <a:ext cx="7148945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3935" y="6381974"/>
            <a:ext cx="22442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2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350275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4435851" y="322730"/>
            <a:ext cx="7046801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8/22/2014 https://teamspace.pwcinternal.com/sites/a2ff6ee0c840c132a20e/VGS%20PEP/VGS%20ANGP%20Phase%201%20-%20BOD%20report%20August%202014.pptx</a:t>
            </a:r>
          </a:p>
        </p:txBody>
      </p:sp>
      <p:sp>
        <p:nvSpPr>
          <p:cNvPr id="31" name="Draft stamp"/>
          <p:cNvSpPr txBox="1"/>
          <p:nvPr userDrawn="1">
            <p:custDataLst>
              <p:tags r:id="rId2"/>
            </p:custDataLst>
          </p:nvPr>
        </p:nvSpPr>
        <p:spPr>
          <a:xfrm>
            <a:off x="9188334" y="701936"/>
            <a:ext cx="2294313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794" noProof="0" dirty="0"/>
              <a:t>Draft  - For discussion purposes only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4"/>
            </p:custDataLst>
          </p:nvPr>
        </p:nvSpPr>
        <p:spPr>
          <a:xfrm>
            <a:off x="653933" y="1879899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5"/>
            </p:custDataLst>
          </p:nvPr>
        </p:nvSpPr>
        <p:spPr>
          <a:xfrm>
            <a:off x="653933" y="4017981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26"/>
            <p:custDataLst>
              <p:tags r:id="rId6"/>
            </p:custDataLst>
          </p:nvPr>
        </p:nvSpPr>
        <p:spPr>
          <a:xfrm>
            <a:off x="6195753" y="1879899"/>
            <a:ext cx="5297978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653935" y="6381974"/>
            <a:ext cx="22442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9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3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186133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4435851" y="322730"/>
            <a:ext cx="7046801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8/22/2014 https://teamspace.pwcinternal.com/sites/a2ff6ee0c840c132a20e/VGS%20PEP/VGS%20ANGP%20Phase%201%20-%20BOD%20report%20August%202014.pptx</a:t>
            </a:r>
          </a:p>
        </p:txBody>
      </p:sp>
      <p:sp>
        <p:nvSpPr>
          <p:cNvPr id="31" name="Draft stamp"/>
          <p:cNvSpPr txBox="1"/>
          <p:nvPr userDrawn="1">
            <p:custDataLst>
              <p:tags r:id="rId2"/>
            </p:custDataLst>
          </p:nvPr>
        </p:nvSpPr>
        <p:spPr>
          <a:xfrm>
            <a:off x="9188334" y="701936"/>
            <a:ext cx="2294313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794" noProof="0" dirty="0"/>
              <a:t>Draft  - For discussion purposes only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4"/>
            </p:custDataLst>
          </p:nvPr>
        </p:nvSpPr>
        <p:spPr>
          <a:xfrm>
            <a:off x="654242" y="1879899"/>
            <a:ext cx="3447011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5"/>
            </p:custDataLst>
          </p:nvPr>
        </p:nvSpPr>
        <p:spPr>
          <a:xfrm>
            <a:off x="4344939" y="1879899"/>
            <a:ext cx="3447011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26"/>
            <p:custDataLst>
              <p:tags r:id="rId6"/>
            </p:custDataLst>
          </p:nvPr>
        </p:nvSpPr>
        <p:spPr>
          <a:xfrm>
            <a:off x="8046720" y="1879899"/>
            <a:ext cx="3447011" cy="409059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653935" y="6381974"/>
            <a:ext cx="22442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9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3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3341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4435851" y="322730"/>
            <a:ext cx="7046801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8/22/2014 https://teamspace.pwcinternal.com/sites/a2ff6ee0c840c132a20e/VGS%20PEP/VGS%20ANGP%20Phase%201%20-%20BOD%20report%20August%202014.pptx</a:t>
            </a:r>
          </a:p>
        </p:txBody>
      </p:sp>
      <p:sp>
        <p:nvSpPr>
          <p:cNvPr id="31" name="Draft stamp"/>
          <p:cNvSpPr txBox="1"/>
          <p:nvPr userDrawn="1">
            <p:custDataLst>
              <p:tags r:id="rId2"/>
            </p:custDataLst>
          </p:nvPr>
        </p:nvSpPr>
        <p:spPr>
          <a:xfrm>
            <a:off x="9188334" y="701936"/>
            <a:ext cx="2294313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794" noProof="0" dirty="0"/>
              <a:t>Draft  - For discussion purposes only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</p:nvPr>
        </p:nvSpPr>
        <p:spPr>
          <a:xfrm>
            <a:off x="653935" y="1879899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</p:nvPr>
        </p:nvSpPr>
        <p:spPr>
          <a:xfrm>
            <a:off x="6195753" y="1879899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26"/>
          </p:nvPr>
        </p:nvSpPr>
        <p:spPr>
          <a:xfrm>
            <a:off x="653935" y="4017981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27"/>
          </p:nvPr>
        </p:nvSpPr>
        <p:spPr>
          <a:xfrm>
            <a:off x="6195753" y="4017981"/>
            <a:ext cx="5297978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3935" y="6381974"/>
            <a:ext cx="22442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4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191567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4435851" y="322730"/>
            <a:ext cx="7046801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8/22/2014 https://teamspace.pwcinternal.com/sites/a2ff6ee0c840c132a20e/VGS%20PEP/VGS%20ANGP%20Phase%201%20-%20BOD%20report%20August%202014.pptx</a:t>
            </a:r>
          </a:p>
        </p:txBody>
      </p:sp>
      <p:sp>
        <p:nvSpPr>
          <p:cNvPr id="31" name="Draft stamp"/>
          <p:cNvSpPr txBox="1"/>
          <p:nvPr userDrawn="1">
            <p:custDataLst>
              <p:tags r:id="rId2"/>
            </p:custDataLst>
          </p:nvPr>
        </p:nvSpPr>
        <p:spPr>
          <a:xfrm>
            <a:off x="9188334" y="701936"/>
            <a:ext cx="2294313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794" noProof="0" dirty="0"/>
              <a:t>Draft  - For discussion purposes only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</p:nvPr>
        </p:nvSpPr>
        <p:spPr>
          <a:xfrm>
            <a:off x="654242" y="1879899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</p:nvPr>
        </p:nvSpPr>
        <p:spPr>
          <a:xfrm>
            <a:off x="4344939" y="1879899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26"/>
          </p:nvPr>
        </p:nvSpPr>
        <p:spPr>
          <a:xfrm>
            <a:off x="8046720" y="1879899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27"/>
          </p:nvPr>
        </p:nvSpPr>
        <p:spPr>
          <a:xfrm>
            <a:off x="654242" y="4017981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sz="quarter" idx="28"/>
          </p:nvPr>
        </p:nvSpPr>
        <p:spPr>
          <a:xfrm>
            <a:off x="4344939" y="4017981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29"/>
          </p:nvPr>
        </p:nvSpPr>
        <p:spPr>
          <a:xfrm>
            <a:off x="8046720" y="4017981"/>
            <a:ext cx="3447011" cy="195251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3935" y="6381974"/>
            <a:ext cx="22442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6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154793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banner statement here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4435851" y="322730"/>
            <a:ext cx="7046801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pPr algn="r"/>
            <a:r>
              <a:rPr lang="en-US" sz="794" noProof="0" dirty="0"/>
              <a:t>8/22/2014 https://teamspace.pwcinternal.com/sites/a2ff6ee0c840c132a20e/VGS%20PEP/VGS%20ANGP%20Phase%201%20-%20BOD%20report%20August%202014.pptx</a:t>
            </a:r>
          </a:p>
        </p:txBody>
      </p:sp>
      <p:sp>
        <p:nvSpPr>
          <p:cNvPr id="31" name="Draft stamp"/>
          <p:cNvSpPr txBox="1"/>
          <p:nvPr userDrawn="1">
            <p:custDataLst>
              <p:tags r:id="rId2"/>
            </p:custDataLst>
          </p:nvPr>
        </p:nvSpPr>
        <p:spPr>
          <a:xfrm>
            <a:off x="9188334" y="701936"/>
            <a:ext cx="2294313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794" noProof="0" dirty="0"/>
              <a:t>Draft  - For discussion purposes only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53934" y="701936"/>
            <a:ext cx="6838604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653934" y="6172201"/>
            <a:ext cx="65" cy="266185"/>
          </a:xfrm>
          <a:prstGeom prst="rect">
            <a:avLst/>
          </a:prstGeom>
          <a:noFill/>
        </p:spPr>
        <p:txBody>
          <a:bodyPr wrap="none" lIns="0" tIns="0" rIns="0" bIns="48409" rtlCol="0">
            <a:spAutoFit/>
          </a:bodyPr>
          <a:lstStyle/>
          <a:p>
            <a:endParaRPr lang="en-US" sz="1412" noProof="0" dirty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3935" y="6381974"/>
            <a:ext cx="22442" cy="219976"/>
          </a:xfrm>
          <a:prstGeom prst="rect">
            <a:avLst/>
          </a:prstGeom>
          <a:noFill/>
        </p:spPr>
        <p:txBody>
          <a:bodyPr wrap="none" lIns="0" tIns="48409" rIns="0" bIns="48409" rtlCol="0">
            <a:spAutoFit/>
          </a:bodyPr>
          <a:lstStyle/>
          <a:p>
            <a:r>
              <a:rPr lang="en-US" sz="794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039302" y="6381974"/>
            <a:ext cx="465513" cy="201706"/>
          </a:xfrm>
          <a:prstGeom prst="rect">
            <a:avLst/>
          </a:prstGeom>
          <a:noFill/>
        </p:spPr>
        <p:txBody>
          <a:bodyPr wrap="none" lIns="0" tIns="48409" rIns="0" bIns="48409" rtlCol="0">
            <a:noAutofit/>
          </a:bodyPr>
          <a:lstStyle/>
          <a:p>
            <a:pPr algn="r"/>
            <a:r>
              <a:rPr lang="en-US" sz="794" noProof="0" dirty="0"/>
              <a:t> </a:t>
            </a:r>
          </a:p>
        </p:txBody>
      </p:sp>
      <p:sp>
        <p:nvSpPr>
          <p:cNvPr id="10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401985" y="6071144"/>
            <a:ext cx="6096000" cy="192854"/>
          </a:xfrm>
          <a:prstGeom prst="rect">
            <a:avLst/>
          </a:prstGeom>
          <a:noFill/>
        </p:spPr>
        <p:txBody>
          <a:bodyPr wrap="square" lIns="0" tIns="48409" rIns="0" bIns="48409" rtlCol="0" anchor="b" anchorCtr="0">
            <a:spAutoFit/>
          </a:bodyPr>
          <a:lstStyle/>
          <a:p>
            <a:pPr algn="r"/>
            <a:endParaRPr lang="en-US" sz="618" dirty="0"/>
          </a:p>
        </p:txBody>
      </p:sp>
      <p:sp>
        <p:nvSpPr>
          <p:cNvPr id="11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3932" y="6504607"/>
            <a:ext cx="9585236" cy="192854"/>
          </a:xfrm>
          <a:prstGeom prst="rect">
            <a:avLst/>
          </a:prstGeom>
          <a:noFill/>
        </p:spPr>
        <p:txBody>
          <a:bodyPr wrap="square" lIns="0" tIns="48409" rIns="0" bIns="48409" rtlCol="0" anchor="t" anchorCtr="0">
            <a:spAutoFit/>
          </a:bodyPr>
          <a:lstStyle/>
          <a:p>
            <a:pPr algn="l"/>
            <a:endParaRPr lang="en-US" sz="618" dirty="0"/>
          </a:p>
        </p:txBody>
      </p:sp>
    </p:spTree>
    <p:extLst>
      <p:ext uri="{BB962C8B-B14F-4D97-AF65-F5344CB8AC3E}">
        <p14:creationId xmlns:p14="http://schemas.microsoft.com/office/powerpoint/2010/main" val="308077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ags" Target="../tags/tag101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ags" Target="../tags/tag100.xml"/><Relationship Id="rId2" Type="http://schemas.openxmlformats.org/officeDocument/2006/relationships/slideLayout" Target="../slideLayouts/slideLayout18.xml"/><Relationship Id="rId16" Type="http://schemas.openxmlformats.org/officeDocument/2006/relationships/vmlDrawing" Target="../drawings/vmlDrawing2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5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925" y="1402"/>
          <a:ext cx="1924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4" name="Object 53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25" y="1402"/>
                        <a:ext cx="1924" cy="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241" y="919779"/>
            <a:ext cx="10839796" cy="806824"/>
          </a:xfrm>
          <a:prstGeom prst="rect">
            <a:avLst/>
          </a:prstGeom>
        </p:spPr>
        <p:txBody>
          <a:bodyPr vert="horz" lIns="0" tIns="50941" rIns="0" bIns="50941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935" y="1882589"/>
            <a:ext cx="10839796" cy="4088747"/>
          </a:xfrm>
          <a:prstGeom prst="rect">
            <a:avLst/>
          </a:prstGeom>
        </p:spPr>
        <p:txBody>
          <a:bodyPr vert="horz" lIns="0" tIns="50941" rIns="0" bIns="5094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1298-5ECC-4ECF-8253-524571409FFE}" type="datetimeFigureOut">
              <a:rPr lang="en-US" noProof="0" smtClean="0"/>
              <a:pPr/>
              <a:t>10/17/2018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39AF-FEF5-47AB-AA80-4C0BD4A8B0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id"/>
          <p:cNvGrpSpPr/>
          <p:nvPr>
            <p:custDataLst>
              <p:tags r:id="rId18"/>
            </p:custDataLst>
          </p:nvPr>
        </p:nvGrpSpPr>
        <p:grpSpPr>
          <a:xfrm>
            <a:off x="648471" y="0"/>
            <a:ext cx="10845568" cy="6858000"/>
            <a:chOff x="534988" y="0"/>
            <a:chExt cx="8947594" cy="7772400"/>
          </a:xfrm>
        </p:grpSpPr>
        <p:sp>
          <p:nvSpPr>
            <p:cNvPr id="8" name="Rectangle 202" hidden="1"/>
            <p:cNvSpPr>
              <a:spLocks noChangeArrowheads="1"/>
            </p:cNvSpPr>
            <p:nvPr/>
          </p:nvSpPr>
          <p:spPr bwMode="gray">
            <a:xfrm>
              <a:off x="539750" y="6965950"/>
              <a:ext cx="8942832" cy="806450"/>
            </a:xfrm>
            <a:prstGeom prst="rect">
              <a:avLst/>
            </a:prstGeom>
            <a:solidFill>
              <a:srgbClr val="EEECEA">
                <a:alpha val="25000"/>
              </a:srgbClr>
            </a:solidFill>
            <a:ln w="3175" cap="rnd">
              <a:solidFill>
                <a:srgbClr val="CCC5C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US" sz="1588" dirty="0"/>
            </a:p>
          </p:txBody>
        </p:sp>
        <p:sp>
          <p:nvSpPr>
            <p:cNvPr id="9" name="Rectangle 203" hidden="1"/>
            <p:cNvSpPr>
              <a:spLocks noChangeArrowheads="1"/>
            </p:cNvSpPr>
            <p:nvPr/>
          </p:nvSpPr>
          <p:spPr bwMode="gray">
            <a:xfrm>
              <a:off x="536575" y="1044575"/>
              <a:ext cx="8942388" cy="908050"/>
            </a:xfrm>
            <a:prstGeom prst="rect">
              <a:avLst/>
            </a:prstGeom>
            <a:solidFill>
              <a:srgbClr val="EEECEA">
                <a:alpha val="25000"/>
              </a:srgbClr>
            </a:solidFill>
            <a:ln w="3175" cap="rnd">
              <a:solidFill>
                <a:srgbClr val="CCC5C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US" sz="1588" dirty="0"/>
            </a:p>
          </p:txBody>
        </p:sp>
        <p:sp>
          <p:nvSpPr>
            <p:cNvPr id="10" name="Rectangle 204" hidden="1"/>
            <p:cNvSpPr>
              <a:spLocks noChangeArrowheads="1"/>
            </p:cNvSpPr>
            <p:nvPr/>
          </p:nvSpPr>
          <p:spPr bwMode="gray">
            <a:xfrm>
              <a:off x="536575" y="0"/>
              <a:ext cx="8942388" cy="922338"/>
            </a:xfrm>
            <a:prstGeom prst="rect">
              <a:avLst/>
            </a:prstGeom>
            <a:solidFill>
              <a:srgbClr val="EEECEA">
                <a:alpha val="25000"/>
              </a:srgbClr>
            </a:solidFill>
            <a:ln w="3175" cap="rnd">
              <a:solidFill>
                <a:srgbClr val="CCC5C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07409">
                <a:buSzPct val="90000"/>
                <a:defRPr/>
              </a:pPr>
              <a:endParaRPr lang="en-US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1" name="Group 205" hidden="1"/>
            <p:cNvGrpSpPr>
              <a:grpSpLocks/>
            </p:cNvGrpSpPr>
            <p:nvPr/>
          </p:nvGrpSpPr>
          <p:grpSpPr bwMode="auto">
            <a:xfrm>
              <a:off x="534988" y="2133601"/>
              <a:ext cx="8943975" cy="4633915"/>
              <a:chOff x="279" y="1344"/>
              <a:chExt cx="5751" cy="2919"/>
            </a:xfrm>
          </p:grpSpPr>
          <p:grpSp>
            <p:nvGrpSpPr>
              <p:cNvPr id="12" name="Group 206" hidden="1"/>
              <p:cNvGrpSpPr>
                <a:grpSpLocks/>
              </p:cNvGrpSpPr>
              <p:nvPr/>
            </p:nvGrpSpPr>
            <p:grpSpPr bwMode="auto">
              <a:xfrm>
                <a:off x="279" y="1344"/>
                <a:ext cx="5751" cy="384"/>
                <a:chOff x="279" y="1344"/>
                <a:chExt cx="5751" cy="384"/>
              </a:xfrm>
            </p:grpSpPr>
            <p:sp>
              <p:nvSpPr>
                <p:cNvPr id="48" name="Rectangle 207" hidden="1"/>
                <p:cNvSpPr>
                  <a:spLocks noChangeArrowheads="1"/>
                </p:cNvSpPr>
                <p:nvPr/>
              </p:nvSpPr>
              <p:spPr bwMode="gray">
                <a:xfrm>
                  <a:off x="279" y="1344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9" name="Rectangle 208" hidden="1"/>
                <p:cNvSpPr>
                  <a:spLocks noChangeArrowheads="1"/>
                </p:cNvSpPr>
                <p:nvPr/>
              </p:nvSpPr>
              <p:spPr bwMode="gray">
                <a:xfrm>
                  <a:off x="1259" y="1344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50" name="Rectangle 209" hidden="1"/>
                <p:cNvSpPr>
                  <a:spLocks noChangeArrowheads="1"/>
                </p:cNvSpPr>
                <p:nvPr/>
              </p:nvSpPr>
              <p:spPr bwMode="gray">
                <a:xfrm>
                  <a:off x="2240" y="1344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51" name="Rectangle 210" hidden="1"/>
                <p:cNvSpPr>
                  <a:spLocks noChangeArrowheads="1"/>
                </p:cNvSpPr>
                <p:nvPr/>
              </p:nvSpPr>
              <p:spPr bwMode="gray">
                <a:xfrm>
                  <a:off x="3220" y="1344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52" name="Rectangle 211" hidden="1"/>
                <p:cNvSpPr>
                  <a:spLocks noChangeArrowheads="1"/>
                </p:cNvSpPr>
                <p:nvPr/>
              </p:nvSpPr>
              <p:spPr bwMode="gray">
                <a:xfrm>
                  <a:off x="5181" y="1344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53" name="Rectangle 212" hidden="1"/>
                <p:cNvSpPr>
                  <a:spLocks noChangeArrowheads="1"/>
                </p:cNvSpPr>
                <p:nvPr/>
              </p:nvSpPr>
              <p:spPr bwMode="gray">
                <a:xfrm>
                  <a:off x="4201" y="1344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  <p:grpSp>
            <p:nvGrpSpPr>
              <p:cNvPr id="13" name="Group 213" hidden="1"/>
              <p:cNvGrpSpPr>
                <a:grpSpLocks/>
              </p:cNvGrpSpPr>
              <p:nvPr/>
            </p:nvGrpSpPr>
            <p:grpSpPr bwMode="auto">
              <a:xfrm>
                <a:off x="279" y="1851"/>
                <a:ext cx="5751" cy="384"/>
                <a:chOff x="279" y="1848"/>
                <a:chExt cx="5751" cy="384"/>
              </a:xfrm>
            </p:grpSpPr>
            <p:sp>
              <p:nvSpPr>
                <p:cNvPr id="42" name="Rectangle 214" hidden="1"/>
                <p:cNvSpPr>
                  <a:spLocks noChangeArrowheads="1"/>
                </p:cNvSpPr>
                <p:nvPr/>
              </p:nvSpPr>
              <p:spPr bwMode="gray">
                <a:xfrm>
                  <a:off x="279" y="1848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3" name="Rectangle 215" hidden="1"/>
                <p:cNvSpPr>
                  <a:spLocks noChangeArrowheads="1"/>
                </p:cNvSpPr>
                <p:nvPr/>
              </p:nvSpPr>
              <p:spPr bwMode="gray">
                <a:xfrm>
                  <a:off x="1259" y="1848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4" name="Rectangle 216" hidden="1"/>
                <p:cNvSpPr>
                  <a:spLocks noChangeArrowheads="1"/>
                </p:cNvSpPr>
                <p:nvPr/>
              </p:nvSpPr>
              <p:spPr bwMode="gray">
                <a:xfrm>
                  <a:off x="2240" y="1848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5" name="Rectangle 217" hidden="1"/>
                <p:cNvSpPr>
                  <a:spLocks noChangeArrowheads="1"/>
                </p:cNvSpPr>
                <p:nvPr/>
              </p:nvSpPr>
              <p:spPr bwMode="gray">
                <a:xfrm>
                  <a:off x="3220" y="1848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6" name="Rectangle 218" hidden="1"/>
                <p:cNvSpPr>
                  <a:spLocks noChangeArrowheads="1"/>
                </p:cNvSpPr>
                <p:nvPr/>
              </p:nvSpPr>
              <p:spPr bwMode="gray">
                <a:xfrm>
                  <a:off x="5181" y="1848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7" name="Rectangle 219" hidden="1"/>
                <p:cNvSpPr>
                  <a:spLocks noChangeArrowheads="1"/>
                </p:cNvSpPr>
                <p:nvPr/>
              </p:nvSpPr>
              <p:spPr bwMode="gray">
                <a:xfrm>
                  <a:off x="4201" y="1848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  <p:grpSp>
            <p:nvGrpSpPr>
              <p:cNvPr id="14" name="Group 220" hidden="1"/>
              <p:cNvGrpSpPr>
                <a:grpSpLocks/>
              </p:cNvGrpSpPr>
              <p:nvPr/>
            </p:nvGrpSpPr>
            <p:grpSpPr bwMode="auto">
              <a:xfrm>
                <a:off x="279" y="2358"/>
                <a:ext cx="5751" cy="384"/>
                <a:chOff x="279" y="2360"/>
                <a:chExt cx="5751" cy="384"/>
              </a:xfrm>
            </p:grpSpPr>
            <p:sp>
              <p:nvSpPr>
                <p:cNvPr id="36" name="Rectangle 221" hidden="1"/>
                <p:cNvSpPr>
                  <a:spLocks noChangeArrowheads="1"/>
                </p:cNvSpPr>
                <p:nvPr/>
              </p:nvSpPr>
              <p:spPr bwMode="gray">
                <a:xfrm>
                  <a:off x="279" y="2360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7" name="Rectangle 222" hidden="1"/>
                <p:cNvSpPr>
                  <a:spLocks noChangeArrowheads="1"/>
                </p:cNvSpPr>
                <p:nvPr/>
              </p:nvSpPr>
              <p:spPr bwMode="gray">
                <a:xfrm>
                  <a:off x="1259" y="2360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8" name="Rectangle 223" hidden="1"/>
                <p:cNvSpPr>
                  <a:spLocks noChangeArrowheads="1"/>
                </p:cNvSpPr>
                <p:nvPr/>
              </p:nvSpPr>
              <p:spPr bwMode="gray">
                <a:xfrm>
                  <a:off x="2240" y="2360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9" name="Rectangle 224" hidden="1"/>
                <p:cNvSpPr>
                  <a:spLocks noChangeArrowheads="1"/>
                </p:cNvSpPr>
                <p:nvPr/>
              </p:nvSpPr>
              <p:spPr bwMode="gray">
                <a:xfrm>
                  <a:off x="3220" y="2360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0" name="Rectangle 225" hidden="1"/>
                <p:cNvSpPr>
                  <a:spLocks noChangeArrowheads="1"/>
                </p:cNvSpPr>
                <p:nvPr/>
              </p:nvSpPr>
              <p:spPr bwMode="gray">
                <a:xfrm>
                  <a:off x="5181" y="2360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1" name="Rectangle 226" hidden="1"/>
                <p:cNvSpPr>
                  <a:spLocks noChangeArrowheads="1"/>
                </p:cNvSpPr>
                <p:nvPr/>
              </p:nvSpPr>
              <p:spPr bwMode="gray">
                <a:xfrm>
                  <a:off x="4201" y="2360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  <p:grpSp>
            <p:nvGrpSpPr>
              <p:cNvPr id="15" name="Group 227" hidden="1"/>
              <p:cNvGrpSpPr>
                <a:grpSpLocks/>
              </p:cNvGrpSpPr>
              <p:nvPr/>
            </p:nvGrpSpPr>
            <p:grpSpPr bwMode="auto">
              <a:xfrm>
                <a:off x="279" y="2865"/>
                <a:ext cx="5751" cy="384"/>
                <a:chOff x="279" y="2887"/>
                <a:chExt cx="5751" cy="384"/>
              </a:xfrm>
            </p:grpSpPr>
            <p:sp>
              <p:nvSpPr>
                <p:cNvPr id="30" name="Rectangle 228" hidden="1"/>
                <p:cNvSpPr>
                  <a:spLocks noChangeArrowheads="1"/>
                </p:cNvSpPr>
                <p:nvPr/>
              </p:nvSpPr>
              <p:spPr bwMode="gray">
                <a:xfrm>
                  <a:off x="279" y="2887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1" name="Rectangle 229" hidden="1"/>
                <p:cNvSpPr>
                  <a:spLocks noChangeArrowheads="1"/>
                </p:cNvSpPr>
                <p:nvPr/>
              </p:nvSpPr>
              <p:spPr bwMode="gray">
                <a:xfrm>
                  <a:off x="1259" y="2887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2" name="Rectangle 230" hidden="1"/>
                <p:cNvSpPr>
                  <a:spLocks noChangeArrowheads="1"/>
                </p:cNvSpPr>
                <p:nvPr/>
              </p:nvSpPr>
              <p:spPr bwMode="gray">
                <a:xfrm>
                  <a:off x="2240" y="2887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3" name="Rectangle 231" hidden="1"/>
                <p:cNvSpPr>
                  <a:spLocks noChangeArrowheads="1"/>
                </p:cNvSpPr>
                <p:nvPr/>
              </p:nvSpPr>
              <p:spPr bwMode="gray">
                <a:xfrm>
                  <a:off x="3220" y="2887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4" name="Rectangle 232" hidden="1"/>
                <p:cNvSpPr>
                  <a:spLocks noChangeArrowheads="1"/>
                </p:cNvSpPr>
                <p:nvPr/>
              </p:nvSpPr>
              <p:spPr bwMode="gray">
                <a:xfrm>
                  <a:off x="5181" y="2887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5" name="Rectangle 233" hidden="1"/>
                <p:cNvSpPr>
                  <a:spLocks noChangeArrowheads="1"/>
                </p:cNvSpPr>
                <p:nvPr/>
              </p:nvSpPr>
              <p:spPr bwMode="gray">
                <a:xfrm>
                  <a:off x="4201" y="2887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  <p:grpSp>
            <p:nvGrpSpPr>
              <p:cNvPr id="16" name="Group 234" hidden="1"/>
              <p:cNvGrpSpPr>
                <a:grpSpLocks/>
              </p:cNvGrpSpPr>
              <p:nvPr/>
            </p:nvGrpSpPr>
            <p:grpSpPr bwMode="auto">
              <a:xfrm>
                <a:off x="279" y="3372"/>
                <a:ext cx="5751" cy="384"/>
                <a:chOff x="279" y="3391"/>
                <a:chExt cx="5751" cy="384"/>
              </a:xfrm>
            </p:grpSpPr>
            <p:sp>
              <p:nvSpPr>
                <p:cNvPr id="24" name="Rectangle 235" hidden="1"/>
                <p:cNvSpPr>
                  <a:spLocks noChangeArrowheads="1"/>
                </p:cNvSpPr>
                <p:nvPr/>
              </p:nvSpPr>
              <p:spPr bwMode="gray">
                <a:xfrm>
                  <a:off x="279" y="3391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5" name="Rectangle 236" hidden="1"/>
                <p:cNvSpPr>
                  <a:spLocks noChangeArrowheads="1"/>
                </p:cNvSpPr>
                <p:nvPr/>
              </p:nvSpPr>
              <p:spPr bwMode="gray">
                <a:xfrm>
                  <a:off x="1259" y="3391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6" name="Rectangle 237" hidden="1"/>
                <p:cNvSpPr>
                  <a:spLocks noChangeArrowheads="1"/>
                </p:cNvSpPr>
                <p:nvPr/>
              </p:nvSpPr>
              <p:spPr bwMode="gray">
                <a:xfrm>
                  <a:off x="2240" y="3391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7" name="Rectangle 238" hidden="1"/>
                <p:cNvSpPr>
                  <a:spLocks noChangeArrowheads="1"/>
                </p:cNvSpPr>
                <p:nvPr/>
              </p:nvSpPr>
              <p:spPr bwMode="gray">
                <a:xfrm>
                  <a:off x="3220" y="3391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8" name="Rectangle 239" hidden="1"/>
                <p:cNvSpPr>
                  <a:spLocks noChangeArrowheads="1"/>
                </p:cNvSpPr>
                <p:nvPr/>
              </p:nvSpPr>
              <p:spPr bwMode="gray">
                <a:xfrm>
                  <a:off x="5181" y="3391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9" name="Rectangle 240" hidden="1"/>
                <p:cNvSpPr>
                  <a:spLocks noChangeArrowheads="1"/>
                </p:cNvSpPr>
                <p:nvPr/>
              </p:nvSpPr>
              <p:spPr bwMode="gray">
                <a:xfrm>
                  <a:off x="4201" y="3391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  <p:grpSp>
            <p:nvGrpSpPr>
              <p:cNvPr id="17" name="Group 241" hidden="1"/>
              <p:cNvGrpSpPr>
                <a:grpSpLocks/>
              </p:cNvGrpSpPr>
              <p:nvPr/>
            </p:nvGrpSpPr>
            <p:grpSpPr bwMode="auto">
              <a:xfrm>
                <a:off x="279" y="3879"/>
                <a:ext cx="5751" cy="384"/>
                <a:chOff x="279" y="3879"/>
                <a:chExt cx="5751" cy="384"/>
              </a:xfrm>
            </p:grpSpPr>
            <p:sp>
              <p:nvSpPr>
                <p:cNvPr id="18" name="Rectangle 242" hidden="1"/>
                <p:cNvSpPr>
                  <a:spLocks noChangeArrowheads="1"/>
                </p:cNvSpPr>
                <p:nvPr/>
              </p:nvSpPr>
              <p:spPr bwMode="gray">
                <a:xfrm>
                  <a:off x="279" y="3879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19" name="Rectangle 243" hidden="1"/>
                <p:cNvSpPr>
                  <a:spLocks noChangeArrowheads="1"/>
                </p:cNvSpPr>
                <p:nvPr/>
              </p:nvSpPr>
              <p:spPr bwMode="gray">
                <a:xfrm>
                  <a:off x="1259" y="3879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0" name="Rectangle 244" hidden="1"/>
                <p:cNvSpPr>
                  <a:spLocks noChangeArrowheads="1"/>
                </p:cNvSpPr>
                <p:nvPr/>
              </p:nvSpPr>
              <p:spPr bwMode="gray">
                <a:xfrm>
                  <a:off x="2240" y="3879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1" name="Rectangle 245" hidden="1"/>
                <p:cNvSpPr>
                  <a:spLocks noChangeArrowheads="1"/>
                </p:cNvSpPr>
                <p:nvPr/>
              </p:nvSpPr>
              <p:spPr bwMode="gray">
                <a:xfrm>
                  <a:off x="3220" y="3879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2" name="Rectangle 246" hidden="1"/>
                <p:cNvSpPr>
                  <a:spLocks noChangeArrowheads="1"/>
                </p:cNvSpPr>
                <p:nvPr/>
              </p:nvSpPr>
              <p:spPr bwMode="gray">
                <a:xfrm>
                  <a:off x="5181" y="3879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3" name="Rectangle 247" hidden="1"/>
                <p:cNvSpPr>
                  <a:spLocks noChangeArrowheads="1"/>
                </p:cNvSpPr>
                <p:nvPr/>
              </p:nvSpPr>
              <p:spPr bwMode="gray">
                <a:xfrm>
                  <a:off x="4201" y="3879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5378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899010" rtl="0" eaLnBrk="1" latinLnBrk="0" hangingPunct="1">
        <a:spcBef>
          <a:spcPct val="0"/>
        </a:spcBef>
        <a:buNone/>
        <a:defRPr sz="158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1pPr>
      <a:lvl2pPr marL="207320" marR="0" indent="-205920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2pPr>
      <a:lvl3pPr marL="505693" marR="0" indent="-200316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 typeface="Arial" charset="0"/>
        <a:buChar char="–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3pPr>
      <a:lvl4pPr marL="809668" marR="0" indent="-203118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Tx/>
        <a:buChar char="&gt;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4pPr>
      <a:lvl5pPr marL="1112243" marR="0" indent="-201717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Tx/>
        <a:buChar char="»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 rot="10800000" flipH="1">
            <a:off x="796700" y="6403200"/>
            <a:ext cx="11395200" cy="454800"/>
          </a:xfrm>
          <a:prstGeom prst="rect">
            <a:avLst/>
          </a:prstGeom>
          <a:solidFill>
            <a:srgbClr val="739FD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7" name="Shape 7"/>
          <p:cNvSpPr/>
          <p:nvPr/>
        </p:nvSpPr>
        <p:spPr>
          <a:xfrm rot="10800000" flipH="1">
            <a:off x="267" y="6403200"/>
            <a:ext cx="796800" cy="45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8" name="Shape 8"/>
          <p:cNvSpPr/>
          <p:nvPr/>
        </p:nvSpPr>
        <p:spPr>
          <a:xfrm>
            <a:off x="67" y="-24067"/>
            <a:ext cx="796800" cy="79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9" name="Shape 9"/>
          <p:cNvSpPr/>
          <p:nvPr/>
        </p:nvSpPr>
        <p:spPr>
          <a:xfrm>
            <a:off x="796947" y="-24067"/>
            <a:ext cx="11395200" cy="796800"/>
          </a:xfrm>
          <a:prstGeom prst="rect">
            <a:avLst/>
          </a:prstGeom>
          <a:solidFill>
            <a:srgbClr val="F9A01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10" name="Shape 1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9" y="1"/>
            <a:ext cx="670000" cy="7638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0103900" y="6403200"/>
            <a:ext cx="2088400" cy="4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333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VermontGas.com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sldNum" idx="2"/>
          </p:nvPr>
        </p:nvSpPr>
        <p:spPr>
          <a:xfrm>
            <a:off x="67" y="6403200"/>
            <a:ext cx="796800" cy="4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fld id="{00000000-1234-1234-1234-123412341234}" type="slidenum">
              <a:rPr lang="en" sz="1333" smtClean="0">
                <a:solidFill>
                  <a:srgbClr val="739FD4"/>
                </a:solidFill>
                <a:latin typeface="Arvo"/>
                <a:ea typeface="Arvo"/>
                <a:cs typeface="Arvo"/>
                <a:sym typeface="Arvo"/>
              </a:rPr>
              <a:pPr algn="ctr"/>
              <a:t>‹#›</a:t>
            </a:fld>
            <a:endParaRPr lang="en" sz="1333">
              <a:solidFill>
                <a:srgbClr val="739FD4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  <p:extLst>
      <p:ext uri="{BB962C8B-B14F-4D97-AF65-F5344CB8AC3E}">
        <p14:creationId xmlns:p14="http://schemas.microsoft.com/office/powerpoint/2010/main" val="1284579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Object 5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925" y="1402"/>
          <a:ext cx="1924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4" name="Object 53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25" y="1402"/>
                        <a:ext cx="1924" cy="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241" y="919779"/>
            <a:ext cx="10839796" cy="806824"/>
          </a:xfrm>
          <a:prstGeom prst="rect">
            <a:avLst/>
          </a:prstGeom>
        </p:spPr>
        <p:txBody>
          <a:bodyPr vert="horz" lIns="0" tIns="50941" rIns="0" bIns="50941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935" y="1882589"/>
            <a:ext cx="10839796" cy="4088747"/>
          </a:xfrm>
          <a:prstGeom prst="rect">
            <a:avLst/>
          </a:prstGeom>
        </p:spPr>
        <p:txBody>
          <a:bodyPr vert="horz" lIns="0" tIns="50941" rIns="0" bIns="5094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39AF-FEF5-47AB-AA80-4C0BD4A8B0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id"/>
          <p:cNvGrpSpPr/>
          <p:nvPr>
            <p:custDataLst>
              <p:tags r:id="rId18"/>
            </p:custDataLst>
          </p:nvPr>
        </p:nvGrpSpPr>
        <p:grpSpPr>
          <a:xfrm>
            <a:off x="648471" y="0"/>
            <a:ext cx="10845568" cy="6858000"/>
            <a:chOff x="534988" y="0"/>
            <a:chExt cx="8947594" cy="7772400"/>
          </a:xfrm>
        </p:grpSpPr>
        <p:sp>
          <p:nvSpPr>
            <p:cNvPr id="8" name="Rectangle 202" hidden="1"/>
            <p:cNvSpPr>
              <a:spLocks noChangeArrowheads="1"/>
            </p:cNvSpPr>
            <p:nvPr/>
          </p:nvSpPr>
          <p:spPr bwMode="gray">
            <a:xfrm>
              <a:off x="539750" y="6965950"/>
              <a:ext cx="8942832" cy="806450"/>
            </a:xfrm>
            <a:prstGeom prst="rect">
              <a:avLst/>
            </a:prstGeom>
            <a:solidFill>
              <a:srgbClr val="EEECEA">
                <a:alpha val="25000"/>
              </a:srgbClr>
            </a:solidFill>
            <a:ln w="3175" cap="rnd">
              <a:solidFill>
                <a:srgbClr val="CCC5C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US" sz="1588" dirty="0"/>
            </a:p>
          </p:txBody>
        </p:sp>
        <p:sp>
          <p:nvSpPr>
            <p:cNvPr id="9" name="Rectangle 203" hidden="1"/>
            <p:cNvSpPr>
              <a:spLocks noChangeArrowheads="1"/>
            </p:cNvSpPr>
            <p:nvPr/>
          </p:nvSpPr>
          <p:spPr bwMode="gray">
            <a:xfrm>
              <a:off x="536575" y="1044575"/>
              <a:ext cx="8942388" cy="908050"/>
            </a:xfrm>
            <a:prstGeom prst="rect">
              <a:avLst/>
            </a:prstGeom>
            <a:solidFill>
              <a:srgbClr val="EEECEA">
                <a:alpha val="25000"/>
              </a:srgbClr>
            </a:solidFill>
            <a:ln w="3175" cap="rnd">
              <a:solidFill>
                <a:srgbClr val="CCC5C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US" sz="1588" dirty="0"/>
            </a:p>
          </p:txBody>
        </p:sp>
        <p:sp>
          <p:nvSpPr>
            <p:cNvPr id="10" name="Rectangle 204" hidden="1"/>
            <p:cNvSpPr>
              <a:spLocks noChangeArrowheads="1"/>
            </p:cNvSpPr>
            <p:nvPr/>
          </p:nvSpPr>
          <p:spPr bwMode="gray">
            <a:xfrm>
              <a:off x="536575" y="0"/>
              <a:ext cx="8942388" cy="922338"/>
            </a:xfrm>
            <a:prstGeom prst="rect">
              <a:avLst/>
            </a:prstGeom>
            <a:solidFill>
              <a:srgbClr val="EEECEA">
                <a:alpha val="25000"/>
              </a:srgbClr>
            </a:solidFill>
            <a:ln w="3175" cap="rnd">
              <a:solidFill>
                <a:srgbClr val="CCC5C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07409">
                <a:buSzPct val="90000"/>
                <a:defRPr/>
              </a:pPr>
              <a:endParaRPr lang="en-US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1" name="Group 205" hidden="1"/>
            <p:cNvGrpSpPr>
              <a:grpSpLocks/>
            </p:cNvGrpSpPr>
            <p:nvPr/>
          </p:nvGrpSpPr>
          <p:grpSpPr bwMode="auto">
            <a:xfrm>
              <a:off x="534988" y="2133601"/>
              <a:ext cx="8943975" cy="4633915"/>
              <a:chOff x="279" y="1344"/>
              <a:chExt cx="5751" cy="2919"/>
            </a:xfrm>
          </p:grpSpPr>
          <p:grpSp>
            <p:nvGrpSpPr>
              <p:cNvPr id="12" name="Group 206" hidden="1"/>
              <p:cNvGrpSpPr>
                <a:grpSpLocks/>
              </p:cNvGrpSpPr>
              <p:nvPr/>
            </p:nvGrpSpPr>
            <p:grpSpPr bwMode="auto">
              <a:xfrm>
                <a:off x="279" y="1344"/>
                <a:ext cx="5751" cy="384"/>
                <a:chOff x="279" y="1344"/>
                <a:chExt cx="5751" cy="384"/>
              </a:xfrm>
            </p:grpSpPr>
            <p:sp>
              <p:nvSpPr>
                <p:cNvPr id="48" name="Rectangle 207" hidden="1"/>
                <p:cNvSpPr>
                  <a:spLocks noChangeArrowheads="1"/>
                </p:cNvSpPr>
                <p:nvPr/>
              </p:nvSpPr>
              <p:spPr bwMode="gray">
                <a:xfrm>
                  <a:off x="279" y="1344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9" name="Rectangle 208" hidden="1"/>
                <p:cNvSpPr>
                  <a:spLocks noChangeArrowheads="1"/>
                </p:cNvSpPr>
                <p:nvPr/>
              </p:nvSpPr>
              <p:spPr bwMode="gray">
                <a:xfrm>
                  <a:off x="1259" y="1344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50" name="Rectangle 209" hidden="1"/>
                <p:cNvSpPr>
                  <a:spLocks noChangeArrowheads="1"/>
                </p:cNvSpPr>
                <p:nvPr/>
              </p:nvSpPr>
              <p:spPr bwMode="gray">
                <a:xfrm>
                  <a:off x="2240" y="1344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51" name="Rectangle 210" hidden="1"/>
                <p:cNvSpPr>
                  <a:spLocks noChangeArrowheads="1"/>
                </p:cNvSpPr>
                <p:nvPr/>
              </p:nvSpPr>
              <p:spPr bwMode="gray">
                <a:xfrm>
                  <a:off x="3220" y="1344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52" name="Rectangle 211" hidden="1"/>
                <p:cNvSpPr>
                  <a:spLocks noChangeArrowheads="1"/>
                </p:cNvSpPr>
                <p:nvPr/>
              </p:nvSpPr>
              <p:spPr bwMode="gray">
                <a:xfrm>
                  <a:off x="5181" y="1344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53" name="Rectangle 212" hidden="1"/>
                <p:cNvSpPr>
                  <a:spLocks noChangeArrowheads="1"/>
                </p:cNvSpPr>
                <p:nvPr/>
              </p:nvSpPr>
              <p:spPr bwMode="gray">
                <a:xfrm>
                  <a:off x="4201" y="1344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  <p:grpSp>
            <p:nvGrpSpPr>
              <p:cNvPr id="13" name="Group 213" hidden="1"/>
              <p:cNvGrpSpPr>
                <a:grpSpLocks/>
              </p:cNvGrpSpPr>
              <p:nvPr/>
            </p:nvGrpSpPr>
            <p:grpSpPr bwMode="auto">
              <a:xfrm>
                <a:off x="279" y="1851"/>
                <a:ext cx="5751" cy="384"/>
                <a:chOff x="279" y="1848"/>
                <a:chExt cx="5751" cy="384"/>
              </a:xfrm>
            </p:grpSpPr>
            <p:sp>
              <p:nvSpPr>
                <p:cNvPr id="42" name="Rectangle 214" hidden="1"/>
                <p:cNvSpPr>
                  <a:spLocks noChangeArrowheads="1"/>
                </p:cNvSpPr>
                <p:nvPr/>
              </p:nvSpPr>
              <p:spPr bwMode="gray">
                <a:xfrm>
                  <a:off x="279" y="1848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3" name="Rectangle 215" hidden="1"/>
                <p:cNvSpPr>
                  <a:spLocks noChangeArrowheads="1"/>
                </p:cNvSpPr>
                <p:nvPr/>
              </p:nvSpPr>
              <p:spPr bwMode="gray">
                <a:xfrm>
                  <a:off x="1259" y="1848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4" name="Rectangle 216" hidden="1"/>
                <p:cNvSpPr>
                  <a:spLocks noChangeArrowheads="1"/>
                </p:cNvSpPr>
                <p:nvPr/>
              </p:nvSpPr>
              <p:spPr bwMode="gray">
                <a:xfrm>
                  <a:off x="2240" y="1848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5" name="Rectangle 217" hidden="1"/>
                <p:cNvSpPr>
                  <a:spLocks noChangeArrowheads="1"/>
                </p:cNvSpPr>
                <p:nvPr/>
              </p:nvSpPr>
              <p:spPr bwMode="gray">
                <a:xfrm>
                  <a:off x="3220" y="1848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6" name="Rectangle 218" hidden="1"/>
                <p:cNvSpPr>
                  <a:spLocks noChangeArrowheads="1"/>
                </p:cNvSpPr>
                <p:nvPr/>
              </p:nvSpPr>
              <p:spPr bwMode="gray">
                <a:xfrm>
                  <a:off x="5181" y="1848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7" name="Rectangle 219" hidden="1"/>
                <p:cNvSpPr>
                  <a:spLocks noChangeArrowheads="1"/>
                </p:cNvSpPr>
                <p:nvPr/>
              </p:nvSpPr>
              <p:spPr bwMode="gray">
                <a:xfrm>
                  <a:off x="4201" y="1848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  <p:grpSp>
            <p:nvGrpSpPr>
              <p:cNvPr id="14" name="Group 220" hidden="1"/>
              <p:cNvGrpSpPr>
                <a:grpSpLocks/>
              </p:cNvGrpSpPr>
              <p:nvPr/>
            </p:nvGrpSpPr>
            <p:grpSpPr bwMode="auto">
              <a:xfrm>
                <a:off x="279" y="2358"/>
                <a:ext cx="5751" cy="384"/>
                <a:chOff x="279" y="2360"/>
                <a:chExt cx="5751" cy="384"/>
              </a:xfrm>
            </p:grpSpPr>
            <p:sp>
              <p:nvSpPr>
                <p:cNvPr id="36" name="Rectangle 221" hidden="1"/>
                <p:cNvSpPr>
                  <a:spLocks noChangeArrowheads="1"/>
                </p:cNvSpPr>
                <p:nvPr/>
              </p:nvSpPr>
              <p:spPr bwMode="gray">
                <a:xfrm>
                  <a:off x="279" y="2360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7" name="Rectangle 222" hidden="1"/>
                <p:cNvSpPr>
                  <a:spLocks noChangeArrowheads="1"/>
                </p:cNvSpPr>
                <p:nvPr/>
              </p:nvSpPr>
              <p:spPr bwMode="gray">
                <a:xfrm>
                  <a:off x="1259" y="2360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8" name="Rectangle 223" hidden="1"/>
                <p:cNvSpPr>
                  <a:spLocks noChangeArrowheads="1"/>
                </p:cNvSpPr>
                <p:nvPr/>
              </p:nvSpPr>
              <p:spPr bwMode="gray">
                <a:xfrm>
                  <a:off x="2240" y="2360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9" name="Rectangle 224" hidden="1"/>
                <p:cNvSpPr>
                  <a:spLocks noChangeArrowheads="1"/>
                </p:cNvSpPr>
                <p:nvPr/>
              </p:nvSpPr>
              <p:spPr bwMode="gray">
                <a:xfrm>
                  <a:off x="3220" y="2360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0" name="Rectangle 225" hidden="1"/>
                <p:cNvSpPr>
                  <a:spLocks noChangeArrowheads="1"/>
                </p:cNvSpPr>
                <p:nvPr/>
              </p:nvSpPr>
              <p:spPr bwMode="gray">
                <a:xfrm>
                  <a:off x="5181" y="2360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41" name="Rectangle 226" hidden="1"/>
                <p:cNvSpPr>
                  <a:spLocks noChangeArrowheads="1"/>
                </p:cNvSpPr>
                <p:nvPr/>
              </p:nvSpPr>
              <p:spPr bwMode="gray">
                <a:xfrm>
                  <a:off x="4201" y="2360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  <p:grpSp>
            <p:nvGrpSpPr>
              <p:cNvPr id="15" name="Group 227" hidden="1"/>
              <p:cNvGrpSpPr>
                <a:grpSpLocks/>
              </p:cNvGrpSpPr>
              <p:nvPr/>
            </p:nvGrpSpPr>
            <p:grpSpPr bwMode="auto">
              <a:xfrm>
                <a:off x="279" y="2865"/>
                <a:ext cx="5751" cy="384"/>
                <a:chOff x="279" y="2887"/>
                <a:chExt cx="5751" cy="384"/>
              </a:xfrm>
            </p:grpSpPr>
            <p:sp>
              <p:nvSpPr>
                <p:cNvPr id="30" name="Rectangle 228" hidden="1"/>
                <p:cNvSpPr>
                  <a:spLocks noChangeArrowheads="1"/>
                </p:cNvSpPr>
                <p:nvPr/>
              </p:nvSpPr>
              <p:spPr bwMode="gray">
                <a:xfrm>
                  <a:off x="279" y="2887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1" name="Rectangle 229" hidden="1"/>
                <p:cNvSpPr>
                  <a:spLocks noChangeArrowheads="1"/>
                </p:cNvSpPr>
                <p:nvPr/>
              </p:nvSpPr>
              <p:spPr bwMode="gray">
                <a:xfrm>
                  <a:off x="1259" y="2887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2" name="Rectangle 230" hidden="1"/>
                <p:cNvSpPr>
                  <a:spLocks noChangeArrowheads="1"/>
                </p:cNvSpPr>
                <p:nvPr/>
              </p:nvSpPr>
              <p:spPr bwMode="gray">
                <a:xfrm>
                  <a:off x="2240" y="2887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3" name="Rectangle 231" hidden="1"/>
                <p:cNvSpPr>
                  <a:spLocks noChangeArrowheads="1"/>
                </p:cNvSpPr>
                <p:nvPr/>
              </p:nvSpPr>
              <p:spPr bwMode="gray">
                <a:xfrm>
                  <a:off x="3220" y="2887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4" name="Rectangle 232" hidden="1"/>
                <p:cNvSpPr>
                  <a:spLocks noChangeArrowheads="1"/>
                </p:cNvSpPr>
                <p:nvPr/>
              </p:nvSpPr>
              <p:spPr bwMode="gray">
                <a:xfrm>
                  <a:off x="5181" y="2887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35" name="Rectangle 233" hidden="1"/>
                <p:cNvSpPr>
                  <a:spLocks noChangeArrowheads="1"/>
                </p:cNvSpPr>
                <p:nvPr/>
              </p:nvSpPr>
              <p:spPr bwMode="gray">
                <a:xfrm>
                  <a:off x="4201" y="2887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  <p:grpSp>
            <p:nvGrpSpPr>
              <p:cNvPr id="16" name="Group 234" hidden="1"/>
              <p:cNvGrpSpPr>
                <a:grpSpLocks/>
              </p:cNvGrpSpPr>
              <p:nvPr/>
            </p:nvGrpSpPr>
            <p:grpSpPr bwMode="auto">
              <a:xfrm>
                <a:off x="279" y="3372"/>
                <a:ext cx="5751" cy="384"/>
                <a:chOff x="279" y="3391"/>
                <a:chExt cx="5751" cy="384"/>
              </a:xfrm>
            </p:grpSpPr>
            <p:sp>
              <p:nvSpPr>
                <p:cNvPr id="24" name="Rectangle 235" hidden="1"/>
                <p:cNvSpPr>
                  <a:spLocks noChangeArrowheads="1"/>
                </p:cNvSpPr>
                <p:nvPr/>
              </p:nvSpPr>
              <p:spPr bwMode="gray">
                <a:xfrm>
                  <a:off x="279" y="3391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5" name="Rectangle 236" hidden="1"/>
                <p:cNvSpPr>
                  <a:spLocks noChangeArrowheads="1"/>
                </p:cNvSpPr>
                <p:nvPr/>
              </p:nvSpPr>
              <p:spPr bwMode="gray">
                <a:xfrm>
                  <a:off x="1259" y="3391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6" name="Rectangle 237" hidden="1"/>
                <p:cNvSpPr>
                  <a:spLocks noChangeArrowheads="1"/>
                </p:cNvSpPr>
                <p:nvPr/>
              </p:nvSpPr>
              <p:spPr bwMode="gray">
                <a:xfrm>
                  <a:off x="2240" y="3391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7" name="Rectangle 238" hidden="1"/>
                <p:cNvSpPr>
                  <a:spLocks noChangeArrowheads="1"/>
                </p:cNvSpPr>
                <p:nvPr/>
              </p:nvSpPr>
              <p:spPr bwMode="gray">
                <a:xfrm>
                  <a:off x="3220" y="3391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8" name="Rectangle 239" hidden="1"/>
                <p:cNvSpPr>
                  <a:spLocks noChangeArrowheads="1"/>
                </p:cNvSpPr>
                <p:nvPr/>
              </p:nvSpPr>
              <p:spPr bwMode="gray">
                <a:xfrm>
                  <a:off x="5181" y="3391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9" name="Rectangle 240" hidden="1"/>
                <p:cNvSpPr>
                  <a:spLocks noChangeArrowheads="1"/>
                </p:cNvSpPr>
                <p:nvPr/>
              </p:nvSpPr>
              <p:spPr bwMode="gray">
                <a:xfrm>
                  <a:off x="4201" y="3391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  <p:grpSp>
            <p:nvGrpSpPr>
              <p:cNvPr id="17" name="Group 241" hidden="1"/>
              <p:cNvGrpSpPr>
                <a:grpSpLocks/>
              </p:cNvGrpSpPr>
              <p:nvPr/>
            </p:nvGrpSpPr>
            <p:grpSpPr bwMode="auto">
              <a:xfrm>
                <a:off x="279" y="3879"/>
                <a:ext cx="5751" cy="384"/>
                <a:chOff x="279" y="3879"/>
                <a:chExt cx="5751" cy="384"/>
              </a:xfrm>
            </p:grpSpPr>
            <p:sp>
              <p:nvSpPr>
                <p:cNvPr id="18" name="Rectangle 242" hidden="1"/>
                <p:cNvSpPr>
                  <a:spLocks noChangeArrowheads="1"/>
                </p:cNvSpPr>
                <p:nvPr/>
              </p:nvSpPr>
              <p:spPr bwMode="gray">
                <a:xfrm>
                  <a:off x="279" y="3879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19" name="Rectangle 243" hidden="1"/>
                <p:cNvSpPr>
                  <a:spLocks noChangeArrowheads="1"/>
                </p:cNvSpPr>
                <p:nvPr/>
              </p:nvSpPr>
              <p:spPr bwMode="gray">
                <a:xfrm>
                  <a:off x="1259" y="3879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0" name="Rectangle 244" hidden="1"/>
                <p:cNvSpPr>
                  <a:spLocks noChangeArrowheads="1"/>
                </p:cNvSpPr>
                <p:nvPr/>
              </p:nvSpPr>
              <p:spPr bwMode="gray">
                <a:xfrm>
                  <a:off x="2240" y="3879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1" name="Rectangle 245" hidden="1"/>
                <p:cNvSpPr>
                  <a:spLocks noChangeArrowheads="1"/>
                </p:cNvSpPr>
                <p:nvPr/>
              </p:nvSpPr>
              <p:spPr bwMode="gray">
                <a:xfrm>
                  <a:off x="3220" y="3879"/>
                  <a:ext cx="850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2" name="Rectangle 246" hidden="1"/>
                <p:cNvSpPr>
                  <a:spLocks noChangeArrowheads="1"/>
                </p:cNvSpPr>
                <p:nvPr/>
              </p:nvSpPr>
              <p:spPr bwMode="gray">
                <a:xfrm>
                  <a:off x="5181" y="3879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  <p:sp>
              <p:nvSpPr>
                <p:cNvPr id="23" name="Rectangle 247" hidden="1"/>
                <p:cNvSpPr>
                  <a:spLocks noChangeArrowheads="1"/>
                </p:cNvSpPr>
                <p:nvPr/>
              </p:nvSpPr>
              <p:spPr bwMode="gray">
                <a:xfrm>
                  <a:off x="4201" y="3879"/>
                  <a:ext cx="849" cy="384"/>
                </a:xfrm>
                <a:prstGeom prst="rect">
                  <a:avLst/>
                </a:prstGeom>
                <a:solidFill>
                  <a:srgbClr val="EEECEA"/>
                </a:solidFill>
                <a:ln w="3175">
                  <a:solidFill>
                    <a:srgbClr val="CCC5C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lIns="63478" tIns="0" rIns="64777" bIns="0" anchor="ctr"/>
                <a:lstStyle/>
                <a:p>
                  <a:pPr algn="ctr" defTabSz="805466">
                    <a:defRPr/>
                  </a:pPr>
                  <a:endParaRPr lang="en-US" sz="1588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4691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lvl1pPr algn="l" defTabSz="899010" rtl="0" eaLnBrk="1" latinLnBrk="0" hangingPunct="1">
        <a:spcBef>
          <a:spcPct val="0"/>
        </a:spcBef>
        <a:buNone/>
        <a:defRPr sz="158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1pPr>
      <a:lvl2pPr marL="207320" marR="0" indent="-205920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2pPr>
      <a:lvl3pPr marL="505693" marR="0" indent="-200316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 typeface="Arial" charset="0"/>
        <a:buChar char="–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3pPr>
      <a:lvl4pPr marL="809668" marR="0" indent="-203118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Tx/>
        <a:buChar char="&gt;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4pPr>
      <a:lvl5pPr marL="1112243" marR="0" indent="-201717" algn="l" defTabSz="899320" rtl="0" eaLnBrk="1" fontAlgn="base" latinLnBrk="0" hangingPunct="1">
        <a:lnSpc>
          <a:spcPct val="100000"/>
        </a:lnSpc>
        <a:spcBef>
          <a:spcPct val="0"/>
        </a:spcBef>
        <a:spcAft>
          <a:spcPct val="50000"/>
        </a:spcAft>
        <a:buClr>
          <a:srgbClr val="000000"/>
        </a:buClr>
        <a:buSzTx/>
        <a:buFontTx/>
        <a:buChar char="»"/>
        <a:tabLst/>
        <a:defRPr sz="97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customXml" Target="../ink/ink5.xml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12" Type="http://schemas.openxmlformats.org/officeDocument/2006/relationships/image" Target="../media/image1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5.emf"/><Relationship Id="rId4" Type="http://schemas.openxmlformats.org/officeDocument/2006/relationships/image" Target="../media/image14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emf"/><Relationship Id="rId5" Type="http://schemas.openxmlformats.org/officeDocument/2006/relationships/customXml" Target="../ink/ink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7153" y="905436"/>
            <a:ext cx="105783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5400" b="1" kern="0" dirty="0">
                <a:solidFill>
                  <a:srgbClr val="FFFFFF"/>
                </a:solidFill>
                <a:latin typeface="Arvo"/>
                <a:cs typeface="Arial"/>
                <a:sym typeface="Arial"/>
              </a:rPr>
              <a:t>Getting from Here to There</a:t>
            </a:r>
          </a:p>
          <a:p>
            <a:pPr algn="ctr" defTabSz="1219170"/>
            <a:r>
              <a:rPr lang="en-US" sz="2400" b="1" kern="0" dirty="0">
                <a:solidFill>
                  <a:srgbClr val="FFFFFF"/>
                </a:solidFill>
                <a:latin typeface="Arvo"/>
                <a:cs typeface="Arial"/>
                <a:sym typeface="Arial"/>
              </a:rPr>
              <a:t>Thomas Murray</a:t>
            </a:r>
          </a:p>
          <a:p>
            <a:pPr algn="ctr" defTabSz="1219170"/>
            <a:r>
              <a:rPr lang="en-US" sz="2400" b="1" kern="0" dirty="0">
                <a:solidFill>
                  <a:srgbClr val="FFFFFF"/>
                </a:solidFill>
                <a:latin typeface="Arvo"/>
                <a:cs typeface="Arial"/>
                <a:sym typeface="Arial"/>
              </a:rPr>
              <a:t>Vice </a:t>
            </a:r>
            <a:r>
              <a:rPr lang="en-US" sz="2400" b="1" kern="0">
                <a:solidFill>
                  <a:srgbClr val="FFFFFF"/>
                </a:solidFill>
                <a:latin typeface="Arvo"/>
                <a:cs typeface="Arial"/>
                <a:sym typeface="Arial"/>
              </a:rPr>
              <a:t>President of Customers </a:t>
            </a:r>
            <a:r>
              <a:rPr lang="en-US" sz="2400" b="1" kern="0" dirty="0">
                <a:solidFill>
                  <a:srgbClr val="FFFFFF"/>
                </a:solidFill>
                <a:latin typeface="Arvo"/>
                <a:cs typeface="Arial"/>
                <a:sym typeface="Arial"/>
              </a:rPr>
              <a:t>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4210516895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2785" y="1338349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6436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pPr algn="ctr"/>
              <a:t>2</a:t>
            </a:fld>
            <a:endParaRPr lang="en" sz="1333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739FD4"/>
                </a:solidFill>
                <a:latin typeface="Arvo"/>
                <a:ea typeface="Arvo"/>
                <a:cs typeface="Arvo"/>
                <a:sym typeface="Arvo"/>
              </a:rPr>
              <a:pPr algn="ctr"/>
              <a:t>2</a:t>
            </a:fld>
            <a:endParaRPr lang="en" sz="1333">
              <a:solidFill>
                <a:srgbClr val="739FD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ctr"/>
            <a:r>
              <a:rPr lang="en" sz="1333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VermontGas.com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34513" y="1121961"/>
            <a:ext cx="4096569" cy="4851067"/>
          </a:xfrm>
        </p:spPr>
        <p:txBody>
          <a:bodyPr/>
          <a:lstStyle/>
          <a:p>
            <a:pPr algn="ctr"/>
            <a:r>
              <a:rPr lang="en-US" b="1" dirty="0"/>
              <a:t>Vermont Gas completed a 41 mile </a:t>
            </a:r>
          </a:p>
          <a:p>
            <a:pPr algn="ctr"/>
            <a:r>
              <a:rPr lang="en-US" b="1" dirty="0"/>
              <a:t>pipeline expansion in 2017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The most controversial Vermont</a:t>
            </a:r>
          </a:p>
          <a:p>
            <a:pPr algn="ctr"/>
            <a:r>
              <a:rPr lang="en-US" b="1" dirty="0"/>
              <a:t>energy project in a decade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Vermont Gas Project Background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8FD35-2EB9-4F9A-8D0C-BB3A2B27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37" y="884972"/>
            <a:ext cx="6808024" cy="5424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ECDF9A-56EC-4D1F-96C5-6A9D8D2B0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71" y="3166174"/>
            <a:ext cx="670618" cy="670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610E82-11F8-4E82-B1F1-7ACA51899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64" y="4121462"/>
            <a:ext cx="670618" cy="670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447D14-5AB8-46E3-B24E-EF64B0043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515" y="2013930"/>
            <a:ext cx="14022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9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pPr algn="ctr"/>
              <a:t>3</a:t>
            </a:fld>
            <a:endParaRPr lang="en" sz="1333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739FD4"/>
                </a:solidFill>
                <a:latin typeface="Arvo"/>
                <a:ea typeface="Arvo"/>
                <a:cs typeface="Arvo"/>
                <a:sym typeface="Arvo"/>
              </a:rPr>
              <a:pPr algn="ctr"/>
              <a:t>3</a:t>
            </a:fld>
            <a:endParaRPr lang="en" sz="1333">
              <a:solidFill>
                <a:srgbClr val="739FD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ctr"/>
            <a:r>
              <a:rPr lang="en" sz="1333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VermontGas.com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8764" y="1021600"/>
            <a:ext cx="6555179" cy="4851067"/>
          </a:xfrm>
        </p:spPr>
        <p:txBody>
          <a:bodyPr/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Cost Increase ~$90m to $165m ($30m WO)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ROW (165 Landowners/Only 1 Eminent Domain)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Regulatory/Political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Protestor/Media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Company Image/Brand Tarnishing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Organizational/Employee Morale/Turn Over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Project Management/Contractors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Project Challenges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38" y="3655087"/>
            <a:ext cx="3158600" cy="2411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128" y="1021600"/>
            <a:ext cx="317019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6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pPr algn="ctr"/>
              <a:t>4</a:t>
            </a:fld>
            <a:endParaRPr lang="en" sz="1333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739FD4"/>
                </a:solidFill>
                <a:latin typeface="Arvo"/>
                <a:ea typeface="Arvo"/>
                <a:cs typeface="Arvo"/>
                <a:sym typeface="Arvo"/>
              </a:rPr>
              <a:pPr algn="ctr"/>
              <a:t>4</a:t>
            </a:fld>
            <a:endParaRPr lang="en" sz="1333">
              <a:solidFill>
                <a:srgbClr val="739FD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ctr"/>
            <a:r>
              <a:rPr lang="en" sz="1333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VermontGas.com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238" y="2340699"/>
            <a:ext cx="3988815" cy="388460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8081818" y="1209964"/>
            <a:ext cx="3870037" cy="4802909"/>
          </a:xfrm>
        </p:spPr>
        <p:txBody>
          <a:bodyPr/>
          <a:lstStyle/>
          <a:p>
            <a:r>
              <a:rPr lang="en-US" b="1" dirty="0"/>
              <a:t>Passionate opposition to Fossil Fuel infrastructure</a:t>
            </a:r>
          </a:p>
          <a:p>
            <a:endParaRPr lang="en-US" b="1" dirty="0"/>
          </a:p>
          <a:p>
            <a:r>
              <a:rPr lang="en-US" b="1" dirty="0"/>
              <a:t>Landowners opposed easements</a:t>
            </a:r>
          </a:p>
          <a:p>
            <a:endParaRPr lang="en-US" b="1" dirty="0"/>
          </a:p>
          <a:p>
            <a:r>
              <a:rPr lang="en-US" b="1" dirty="0"/>
              <a:t>Engaged local energy groups</a:t>
            </a:r>
          </a:p>
          <a:p>
            <a:endParaRPr lang="en-US" b="1" dirty="0"/>
          </a:p>
          <a:p>
            <a:r>
              <a:rPr lang="en-US" b="1" dirty="0"/>
              <a:t>Symbolic Climate Change Solution</a:t>
            </a:r>
          </a:p>
          <a:p>
            <a:endParaRPr lang="en-US" b="1" dirty="0"/>
          </a:p>
          <a:p>
            <a:r>
              <a:rPr lang="en-US" b="1" dirty="0"/>
              <a:t>Social Media/24 Hour News </a:t>
            </a:r>
          </a:p>
          <a:p>
            <a:endParaRPr lang="en-US" b="1" dirty="0"/>
          </a:p>
          <a:p>
            <a:r>
              <a:rPr lang="en-US" b="1" dirty="0"/>
              <a:t>Demographics-Young and Old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Protest Culture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0" y="938403"/>
            <a:ext cx="3786910" cy="36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1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pPr algn="ctr"/>
              <a:t>5</a:t>
            </a:fld>
            <a:endParaRPr lang="en" sz="1333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739FD4"/>
                </a:solidFill>
                <a:latin typeface="Arvo"/>
                <a:ea typeface="Arvo"/>
                <a:cs typeface="Arvo"/>
                <a:sym typeface="Arvo"/>
              </a:rPr>
              <a:pPr algn="ctr"/>
              <a:t>5</a:t>
            </a:fld>
            <a:endParaRPr lang="en" sz="1333">
              <a:solidFill>
                <a:srgbClr val="739FD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ctr"/>
            <a:r>
              <a:rPr lang="en" sz="1333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VermontGas.com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560" y="2289723"/>
            <a:ext cx="3400679" cy="409077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Company Image Under Assault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223" y="1021252"/>
            <a:ext cx="3607189" cy="3935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33" y="2083284"/>
            <a:ext cx="3179322" cy="42412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3ED8EF4-A733-4FB5-ACA1-A51A25769553}"/>
                  </a:ext>
                </a:extLst>
              </p14:cNvPr>
              <p14:cNvContentPartPr/>
              <p14:nvPr/>
            </p14:nvContentPartPr>
            <p14:xfrm>
              <a:off x="2347233" y="3280691"/>
              <a:ext cx="56880" cy="28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3ED8EF4-A733-4FB5-ACA1-A51A257695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1233" y="3208691"/>
                <a:ext cx="1285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EF3AB5-9AE3-494E-B2DB-A0DEEA7FDA8F}"/>
                  </a:ext>
                </a:extLst>
              </p14:cNvPr>
              <p14:cNvContentPartPr/>
              <p14:nvPr/>
            </p14:nvContentPartPr>
            <p14:xfrm>
              <a:off x="2158593" y="3826811"/>
              <a:ext cx="151200" cy="57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EF3AB5-9AE3-494E-B2DB-A0DEEA7FDA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2593" y="3754811"/>
                <a:ext cx="2228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42E60E-A745-4DEF-BA21-908C8B0F29CD}"/>
                  </a:ext>
                </a:extLst>
              </p14:cNvPr>
              <p14:cNvContentPartPr/>
              <p14:nvPr/>
            </p14:nvContentPartPr>
            <p14:xfrm>
              <a:off x="1489353" y="3629171"/>
              <a:ext cx="12312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42E60E-A745-4DEF-BA21-908C8B0F29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3353" y="3557171"/>
                <a:ext cx="1947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740E49-989B-4039-8842-2F47EBDE5600}"/>
                  </a:ext>
                </a:extLst>
              </p14:cNvPr>
              <p14:cNvContentPartPr/>
              <p14:nvPr/>
            </p14:nvContentPartPr>
            <p14:xfrm>
              <a:off x="10699593" y="4506131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740E49-989B-4039-8842-2F47EBDE56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63593" y="4434131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14852B-0CE4-4194-9D5A-30C341B98C82}"/>
                  </a:ext>
                </a:extLst>
              </p14:cNvPr>
              <p14:cNvContentPartPr/>
              <p14:nvPr/>
            </p14:nvContentPartPr>
            <p14:xfrm>
              <a:off x="10623993" y="449641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14852B-0CE4-4194-9D5A-30C341B98C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87993" y="4424411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09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ctr" defTabSz="1219170"/>
            <a:fld id="{00000000-1234-1234-1234-123412341234}" type="slidenum">
              <a:rPr lang="en" sz="1333" kern="0">
                <a:solidFill>
                  <a:srgbClr val="739FD4"/>
                </a:solidFill>
                <a:latin typeface="Arvo"/>
                <a:ea typeface="Arvo"/>
                <a:cs typeface="Arvo"/>
                <a:sym typeface="Arvo"/>
              </a:rPr>
              <a:pPr algn="ctr" defTabSz="1219170"/>
              <a:t>6</a:t>
            </a:fld>
            <a:endParaRPr lang="en" sz="1333" kern="0" dirty="0">
              <a:solidFill>
                <a:srgbClr val="739FD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ctr" defTabSz="1219170"/>
            <a:r>
              <a:rPr lang="en" sz="1333" ker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VermontGas.com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7309" y="1307466"/>
            <a:ext cx="4942824" cy="4640751"/>
          </a:xfrm>
        </p:spPr>
        <p:txBody>
          <a:bodyPr/>
          <a:lstStyle/>
          <a:p>
            <a:r>
              <a:rPr lang="en-US" b="1" dirty="0"/>
              <a:t>Tree sitters</a:t>
            </a:r>
          </a:p>
          <a:p>
            <a:endParaRPr lang="en-US" b="1" dirty="0"/>
          </a:p>
          <a:p>
            <a:r>
              <a:rPr lang="en-US" b="1" dirty="0"/>
              <a:t>People chained to pipeline/equipment</a:t>
            </a:r>
          </a:p>
          <a:p>
            <a:endParaRPr lang="en-US" b="1" dirty="0"/>
          </a:p>
          <a:p>
            <a:r>
              <a:rPr lang="en-US" b="1" dirty="0"/>
              <a:t>Blocked access to pipe yard</a:t>
            </a:r>
          </a:p>
          <a:p>
            <a:endParaRPr lang="en-US" sz="2800" b="1" dirty="0"/>
          </a:p>
          <a:p>
            <a:r>
              <a:rPr lang="en-US" b="1" dirty="0"/>
              <a:t>Roof top access at VGS</a:t>
            </a:r>
          </a:p>
          <a:p>
            <a:endParaRPr lang="en-US" b="1" dirty="0"/>
          </a:p>
          <a:p>
            <a:r>
              <a:rPr lang="en-US" b="1" dirty="0"/>
              <a:t>Shut down of State Street, Montpelier</a:t>
            </a:r>
          </a:p>
          <a:p>
            <a:endParaRPr lang="en-US" b="1" dirty="0"/>
          </a:p>
          <a:p>
            <a:r>
              <a:rPr lang="en-US" b="1" dirty="0"/>
              <a:t>Protests at state and local hearings</a:t>
            </a:r>
          </a:p>
          <a:p>
            <a:endParaRPr lang="en-US" b="1" dirty="0"/>
          </a:p>
          <a:p>
            <a:r>
              <a:rPr lang="en-US" b="1" dirty="0"/>
              <a:t>Demonstrations at CEO and State Official homes.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Protest Activities</a:t>
            </a:r>
          </a:p>
        </p:txBody>
      </p:sp>
      <p:pic>
        <p:nvPicPr>
          <p:cNvPr id="11" name="Picture 10" descr="Screen Shot 2016-05-26 at 8.46.34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164" y="97934"/>
            <a:ext cx="2321597" cy="2571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254" y="2752436"/>
            <a:ext cx="2731981" cy="3527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174" y="3060981"/>
            <a:ext cx="2415980" cy="32194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54A32D2-89F6-406D-A3E0-C5209B8E0109}"/>
                  </a:ext>
                </a:extLst>
              </p14:cNvPr>
              <p14:cNvContentPartPr/>
              <p14:nvPr/>
            </p14:nvContentPartPr>
            <p14:xfrm>
              <a:off x="10378833" y="4504331"/>
              <a:ext cx="358920" cy="38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54A32D2-89F6-406D-A3E0-C5209B8E01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42833" y="4432331"/>
                <a:ext cx="43056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BAB2476-76A0-4D31-95EE-951C2E764D82}"/>
                  </a:ext>
                </a:extLst>
              </p14:cNvPr>
              <p14:cNvContentPartPr/>
              <p14:nvPr/>
            </p14:nvContentPartPr>
            <p14:xfrm>
              <a:off x="7956033" y="188651"/>
              <a:ext cx="96480" cy="11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BAB2476-76A0-4D31-95EE-951C2E764D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20033" y="116651"/>
                <a:ext cx="168120" cy="2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88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pPr algn="ctr"/>
              <a:t>7</a:t>
            </a:fld>
            <a:endParaRPr lang="en" sz="1333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739FD4"/>
                </a:solidFill>
                <a:latin typeface="Arvo"/>
                <a:ea typeface="Arvo"/>
                <a:cs typeface="Arvo"/>
                <a:sym typeface="Arvo"/>
              </a:rPr>
              <a:pPr algn="ctr"/>
              <a:t>7</a:t>
            </a:fld>
            <a:endParaRPr lang="en" sz="1333">
              <a:solidFill>
                <a:srgbClr val="739FD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ctr"/>
            <a:r>
              <a:rPr lang="en" sz="1333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VermontGas.com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We’re not alone, wind and </a:t>
            </a:r>
            <a:r>
              <a:rPr lang="en-US" sz="3200" b="1"/>
              <a:t>solar projects </a:t>
            </a:r>
            <a:r>
              <a:rPr lang="en-US" sz="3200" b="1" dirty="0"/>
              <a:t>rejected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7" y="1193453"/>
            <a:ext cx="4985097" cy="284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26" y="2937164"/>
            <a:ext cx="5484345" cy="30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pPr algn="ctr"/>
              <a:t>8</a:t>
            </a:fld>
            <a:endParaRPr lang="en" sz="1333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333" smtClean="0">
                <a:solidFill>
                  <a:srgbClr val="739FD4"/>
                </a:solidFill>
                <a:latin typeface="Arvo"/>
                <a:ea typeface="Arvo"/>
                <a:cs typeface="Arvo"/>
                <a:sym typeface="Arvo"/>
              </a:rPr>
              <a:pPr algn="ctr"/>
              <a:t>8</a:t>
            </a:fld>
            <a:endParaRPr lang="en" sz="1333">
              <a:solidFill>
                <a:srgbClr val="739FD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ctr"/>
            <a:r>
              <a:rPr lang="en" sz="1333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VermontGas.com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What does success look like?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880086"/>
            <a:ext cx="4721714" cy="2647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96" y="2773541"/>
            <a:ext cx="3548350" cy="33928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19" y="1658968"/>
            <a:ext cx="3626027" cy="313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6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800" y="1311067"/>
            <a:ext cx="10768533" cy="4565200"/>
          </a:xfrm>
        </p:spPr>
        <p:txBody>
          <a:bodyPr/>
          <a:lstStyle/>
          <a:p>
            <a:endParaRPr lang="en-US" sz="2000" dirty="0"/>
          </a:p>
          <a:p>
            <a:endParaRPr lang="en-US" sz="2000" b="1" dirty="0"/>
          </a:p>
          <a:p>
            <a:r>
              <a:rPr lang="en-US" sz="2000" b="1" dirty="0"/>
              <a:t>Engage key stakeholders-early and often</a:t>
            </a:r>
          </a:p>
          <a:p>
            <a:endParaRPr lang="en-US" sz="2000" b="1" dirty="0"/>
          </a:p>
          <a:p>
            <a:r>
              <a:rPr lang="en-US" sz="2000" b="1" dirty="0"/>
              <a:t>Develop grassroots champions</a:t>
            </a:r>
          </a:p>
          <a:p>
            <a:endParaRPr lang="en-US" sz="2000" b="1" dirty="0"/>
          </a:p>
          <a:p>
            <a:r>
              <a:rPr lang="en-US" sz="2000" b="1" dirty="0"/>
              <a:t>Prepare for this project to run your business and life (for years)</a:t>
            </a:r>
          </a:p>
          <a:p>
            <a:endParaRPr lang="en-US" sz="2000" b="1" dirty="0"/>
          </a:p>
          <a:p>
            <a:r>
              <a:rPr lang="en-US" sz="2000" b="1" dirty="0"/>
              <a:t>Assemble an A+ Team with deep experience with pipeline projects of this size</a:t>
            </a:r>
          </a:p>
          <a:p>
            <a:endParaRPr lang="en-US" sz="2000" b="1" dirty="0"/>
          </a:p>
          <a:p>
            <a:r>
              <a:rPr lang="en-US" sz="2000" b="1" dirty="0"/>
              <a:t>Don’t believe your own BS, make sure you remain clear-eyed</a:t>
            </a:r>
          </a:p>
          <a:p>
            <a:endParaRPr lang="en-US" sz="2000" b="1" dirty="0"/>
          </a:p>
          <a:p>
            <a:r>
              <a:rPr lang="en-US" sz="2000" b="1" dirty="0"/>
              <a:t>Expect/Plan for success, prepare for failure</a:t>
            </a:r>
          </a:p>
          <a:p>
            <a:endParaRPr lang="en-US" sz="2000" b="1" dirty="0"/>
          </a:p>
          <a:p>
            <a:r>
              <a:rPr lang="en-US" sz="2000" b="1" dirty="0"/>
              <a:t>It has to be perfect…..compliance and accuracy at levels way above normal</a:t>
            </a:r>
          </a:p>
          <a:p>
            <a:endParaRPr lang="en-US" sz="2000" b="1" dirty="0"/>
          </a:p>
          <a:p>
            <a:r>
              <a:rPr lang="en-US" sz="2000" b="1" dirty="0"/>
              <a:t>Respect right to protest/maintain calm demeanor</a:t>
            </a:r>
          </a:p>
          <a:p>
            <a:endParaRPr lang="en-US" sz="2000" b="1" dirty="0"/>
          </a:p>
          <a:p>
            <a:r>
              <a:rPr lang="en-US" sz="2000" b="1" dirty="0"/>
              <a:t>Streamline media interactions/generate positive press (FOIA)</a:t>
            </a:r>
          </a:p>
          <a:p>
            <a:endParaRPr lang="en-US" sz="2000" b="1" dirty="0"/>
          </a:p>
          <a:p>
            <a:pPr lvl="0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0127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Grid"/>
  <p:tag name="SMARTISVISIBLE" val="{@GridOn}=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  <p:tag name="EXECUTIVE SUMMARY" val="Executive Summar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escriptor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EXECUTIVE SUMMARY" val="Executive Summary"/>
  <p:tag name="SMARTDIVIDERTYPE" val="Appendix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READ" val="{@Draft stamp}"/>
  <p:tag name="SMARTISVISIBLE" val="{@Show Draft stamp} = Yes"/>
  <p:tag name="SMARTOBJECT" val="Draft stamp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escriptor}"/>
  <p:tag name="SMARTOBJECT" val="Descriptor"/>
  <p:tag name="SMARTREAD" val="{@Descriptor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Grid"/>
  <p:tag name="SMARTISVISIBLE" val="{@GridOn}=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  <p:tag name="EXECUTIVE SUMMARY" val="Executive Summar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escriptor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EXECUTIVE SUMMARY" val="Executive Summary"/>
  <p:tag name="SMARTDIVIDERTYPE" val="Appendix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READ" val="{@Draft stamp}"/>
  <p:tag name="SMARTISVISIBLE" val="{@Show Draft stamp} = Yes"/>
  <p:tag name="SMARTOBJECT" val="Draft stamp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escriptor}"/>
  <p:tag name="SMARTOBJECT" val="Descriptor"/>
  <p:tag name="SMARTREAD" val="{@Descriptor}"/>
</p:tagLst>
</file>

<file path=ppt/theme/theme1.xml><?xml version="1.0" encoding="utf-8"?>
<a:theme xmlns:a="http://schemas.openxmlformats.org/drawingml/2006/main" name="6 Non-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6 Non-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300</Words>
  <Application>Microsoft Office PowerPoint</Application>
  <PresentationFormat>Widescreen</PresentationFormat>
  <Paragraphs>107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Arvo</vt:lpstr>
      <vt:lpstr>Calibri</vt:lpstr>
      <vt:lpstr>Open Sans</vt:lpstr>
      <vt:lpstr>Times New Roman</vt:lpstr>
      <vt:lpstr>Wingdings</vt:lpstr>
      <vt:lpstr>6 Non-Branded</vt:lpstr>
      <vt:lpstr>simple-light-2</vt:lpstr>
      <vt:lpstr>1_6 Non-Branded</vt:lpstr>
      <vt:lpstr>think-cell Slide</vt:lpstr>
      <vt:lpstr>PowerPoint Presentation</vt:lpstr>
      <vt:lpstr>Vermont Gas Project Background</vt:lpstr>
      <vt:lpstr>Project Challenges</vt:lpstr>
      <vt:lpstr>Protest Culture</vt:lpstr>
      <vt:lpstr>Company Image Under Assault</vt:lpstr>
      <vt:lpstr>Protest Activities</vt:lpstr>
      <vt:lpstr>We’re not alone, wind and solar projects rejected</vt:lpstr>
      <vt:lpstr>What does success look like?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Murray</dc:creator>
  <cp:lastModifiedBy>Thomas Murray</cp:lastModifiedBy>
  <cp:revision>37</cp:revision>
  <dcterms:created xsi:type="dcterms:W3CDTF">2018-03-22T12:57:25Z</dcterms:created>
  <dcterms:modified xsi:type="dcterms:W3CDTF">2018-10-17T18:37:26Z</dcterms:modified>
</cp:coreProperties>
</file>