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70" r:id="rId3"/>
    <p:sldId id="283" r:id="rId4"/>
    <p:sldId id="274" r:id="rId5"/>
    <p:sldId id="276" r:id="rId6"/>
    <p:sldId id="275" r:id="rId7"/>
    <p:sldId id="259" r:id="rId8"/>
    <p:sldId id="273" r:id="rId9"/>
    <p:sldId id="271" r:id="rId10"/>
    <p:sldId id="272" r:id="rId11"/>
    <p:sldId id="267" r:id="rId12"/>
    <p:sldId id="277" r:id="rId13"/>
    <p:sldId id="278" r:id="rId14"/>
    <p:sldId id="279" r:id="rId15"/>
    <p:sldId id="282" r:id="rId16"/>
    <p:sldId id="280" r:id="rId17"/>
    <p:sldId id="281" r:id="rId18"/>
    <p:sldId id="265" r:id="rId19"/>
    <p:sldId id="284" r:id="rId20"/>
    <p:sldId id="285" r:id="rId21"/>
    <p:sldId id="287" r:id="rId22"/>
    <p:sldId id="286" r:id="rId23"/>
    <p:sldId id="266" r:id="rId24"/>
    <p:sldId id="288" r:id="rId25"/>
    <p:sldId id="256" r:id="rId26"/>
    <p:sldId id="258" r:id="rId2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6" autoAdjust="0"/>
    <p:restoredTop sz="82885" autoAdjust="0"/>
  </p:normalViewPr>
  <p:slideViewPr>
    <p:cSldViewPr>
      <p:cViewPr varScale="1">
        <p:scale>
          <a:sx n="58" d="100"/>
          <a:sy n="58" d="100"/>
        </p:scale>
        <p:origin x="-85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C7EAB45A-4692-466F-B583-A55E1222F4E7}" type="datetimeFigureOut">
              <a:rPr lang="en-US"/>
              <a:pPr>
                <a:defRPr/>
              </a:pPr>
              <a:t>10/17/2018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1AEFB931-D648-4CA7-96CA-D117E583E418}" type="slidenum">
              <a:rPr lang="en-US"/>
              <a:pPr>
                <a:defRPr/>
              </a:pPr>
              <a:t>‹#›</a:t>
            </a:fld>
            <a:endParaRPr lang="en-US"/>
          </a:p>
        </p:txBody>
      </p:sp>
    </p:spTree>
    <p:extLst>
      <p:ext uri="{BB962C8B-B14F-4D97-AF65-F5344CB8AC3E}">
        <p14:creationId xmlns:p14="http://schemas.microsoft.com/office/powerpoint/2010/main" val="292003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7EA77EE4-48F6-402A-8B84-220F73198F67}" type="datetimeFigureOut">
              <a:rPr lang="en-US"/>
              <a:pPr>
                <a:defRPr/>
              </a:pPr>
              <a:t>10/17/2018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4B5E8D4E-7865-4C71-B874-1F559D91BFFF}" type="slidenum">
              <a:rPr lang="en-US"/>
              <a:pPr>
                <a:defRPr/>
              </a:pPr>
              <a:t>‹#›</a:t>
            </a:fld>
            <a:endParaRPr lang="en-US"/>
          </a:p>
        </p:txBody>
      </p:sp>
    </p:spTree>
    <p:extLst>
      <p:ext uri="{BB962C8B-B14F-4D97-AF65-F5344CB8AC3E}">
        <p14:creationId xmlns:p14="http://schemas.microsoft.com/office/powerpoint/2010/main" val="1193452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Good afternoon.  </a:t>
            </a:r>
          </a:p>
          <a:p>
            <a:pPr eaLnBrk="1" hangingPunct="1"/>
            <a:r>
              <a:rPr lang="en-US" altLang="en-US" sz="2000" smtClean="0"/>
              <a:t>Thank you for inviting me to speak this afternoon regarding New Hampshire’s Energy Infrastructure Corridors. </a:t>
            </a:r>
          </a:p>
          <a:p>
            <a:pPr eaLnBrk="1" hangingPunct="1"/>
            <a:r>
              <a:rPr lang="en-US" altLang="en-US" sz="2000" smtClean="0"/>
              <a:t>I’m going to start with a little of the why, how we got here and where we are going.</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FCF23C4-CD61-4537-A534-A16594068208}" type="slidenum">
              <a:rPr lang="en-US" altLang="en-US" sz="1200" smtClean="0"/>
              <a:pPr eaLnBrk="1" hangingPunct="1"/>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Mostly interstates:</a:t>
            </a:r>
          </a:p>
          <a:p>
            <a:pPr eaLnBrk="1" hangingPunct="1"/>
            <a:r>
              <a:rPr lang="en-US" altLang="en-US" sz="2000" smtClean="0"/>
              <a:t>I-89 (between the intersection of I-93 and the Vermont border).</a:t>
            </a:r>
          </a:p>
          <a:p>
            <a:pPr eaLnBrk="1" hangingPunct="1"/>
            <a:r>
              <a:rPr lang="en-US" altLang="en-US" sz="2000" smtClean="0"/>
              <a:t>I-93 (between the Massachusetts border and the Vermont border, excepting approximately 1.7 miles located in the White Mountain National Forest north of Franconia Notch state park).</a:t>
            </a:r>
          </a:p>
          <a:p>
            <a:pPr eaLnBrk="1" hangingPunct="1"/>
            <a:r>
              <a:rPr lang="en-US" altLang="en-US" sz="2000" smtClean="0"/>
              <a:t>I-95 (between the Massachusetts border and the Maine border).</a:t>
            </a:r>
          </a:p>
          <a:p>
            <a:pPr eaLnBrk="1" hangingPunct="1"/>
            <a:r>
              <a:rPr lang="en-US" altLang="en-US" sz="2000" smtClean="0"/>
              <a:t>N.H. Route 101 (between the intersection of I-93 and the intersection of I-95) – essentially from Manchester to the coast</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AD24ED0A-8541-49FE-B889-E9E6ABAB1FC2}" type="slidenum">
              <a:rPr lang="en-US" altLang="en-US" sz="1200" smtClean="0"/>
              <a:pPr eaLnBrk="1" hangingPunct="1"/>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A9A04E29-F332-4F90-8D7F-F0ECAE28CC89}" type="slidenum">
              <a:rPr lang="en-US" altLang="en-US" sz="1200" smtClean="0"/>
              <a:pPr eaLnBrk="1" hangingPunct="1"/>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To start the process the developer files with the department a request for a preliminary conceptual feasibility study.  This request will include project specific information that the department may specify.</a:t>
            </a:r>
          </a:p>
          <a:p>
            <a:pPr eaLnBrk="1" hangingPunct="1">
              <a:spcBef>
                <a:spcPct val="0"/>
              </a:spcBef>
            </a:pPr>
            <a:endParaRPr lang="en-US" altLang="en-US" sz="200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18E1FB0A-4EF9-4CA0-B294-9AEA10182F7D}" type="slidenum">
              <a:rPr lang="en-US" altLang="en-US" sz="1200" smtClean="0"/>
              <a:pPr eaLnBrk="1" hangingPunct="1"/>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Within 30 days, department to provide written notice to developer and the site evaluation committee either accepting the request is sufficiently complete to evaluate or specifying additional information is required.</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E652F5F9-D532-4217-A898-54FC6BEB5FA1}" type="slidenum">
              <a:rPr lang="en-US" altLang="en-US" sz="1200" smtClean="0"/>
              <a:pPr eaLnBrk="1" hangingPunct="1"/>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Upon determination that study request is sufficiently complete, the department then has 60 days to submit report on the conceptual feasibility of the project to the developer and the site evaluation committee  That report shall specify any concerns or issues the department believes the committee should consider in its review of the application.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710034C6-FBE6-4CFF-9BAC-83A19664EE04}" type="slidenum">
              <a:rPr lang="en-US" altLang="en-US" sz="1200" smtClean="0"/>
              <a:pPr eaLnBrk="1" hangingPunct="1"/>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Following that process, the site evaluation committee then shall review under RSA 162-H.</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0284550F-B78D-4223-915F-564159E7A90D}" type="slidenum">
              <a:rPr lang="en-US" altLang="en-US" sz="1200" smtClean="0"/>
              <a:pPr eaLnBrk="1" hangingPunct="1"/>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1C92BF6-CA44-41D8-B1F1-F71700844443}" type="slidenum">
              <a:rPr lang="en-US" altLang="en-US" sz="1200" smtClean="0"/>
              <a:pPr eaLnBrk="1" hangingPunct="1"/>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Generates revenue for the Highway Trust Fund – the statute specifies that all revenue shall be used solely in state transportation programs funded in whole or in part by federal agencies and included in the 10 year transportation plan</a:t>
            </a:r>
          </a:p>
          <a:p>
            <a:pPr eaLnBrk="1" hangingPunct="1"/>
            <a:endParaRPr lang="en-US" altLang="en-US" sz="2000" smtClean="0"/>
          </a:p>
          <a:p>
            <a:pPr eaLnBrk="1" hangingPunct="1"/>
            <a:r>
              <a:rPr lang="en-US" altLang="en-US" sz="2000" smtClean="0"/>
              <a:t>The legislature did need to go back and amend the law to include any revenue within the turnpike system needed to go to turnpikes – but that’s a whole other discussion on the various pots of money….</a:t>
            </a:r>
          </a:p>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DB0F5D0-25F4-4DF6-AE5C-F88FD8248463}" type="slidenum">
              <a:rPr lang="en-US" altLang="en-US" sz="1200" smtClean="0"/>
              <a:pPr eaLnBrk="1" hangingPunct="1"/>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Per the statute – the Bureau of Right of Way Appraisal section will estimate a range of values for the use of state owned land.  They will then negotiate a value with the developer and once they come to an agreement the actual and final value will be subject to approval by the Long Range Capital Planning and Utilization Committee.</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2371B8D-0A25-4FC3-8E90-5464149F14A5}" type="slidenum">
              <a:rPr lang="en-US" altLang="en-US" sz="1200" smtClean="0"/>
              <a:pPr eaLnBrk="1" hangingPunct="1"/>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55AA799-815D-4E08-BBC8-47E7058E840B}" type="slidenum">
              <a:rPr lang="en-US" altLang="en-US" sz="1200" smtClean="0"/>
              <a:pPr eaLnBrk="1" hangingPunct="1"/>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So – why did the New Hampshire legislature enact legislation to create energy infrastructure corridors?  There are a few reasons </a:t>
            </a:r>
          </a:p>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5C5D778F-F94A-422C-AEE5-085C186D0395}" type="slidenum">
              <a:rPr lang="en-US" altLang="en-US" sz="1200" smtClean="0"/>
              <a:pPr eaLnBrk="1" hangingPunct="1"/>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The UAM was updated and we have received FHWA approval.  We used our experience with reviewing the plans for the Northern Pass project to update the manual as well as concerns raised by Northeast Energy Direct (NED)</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CE9F18B-926C-465E-ADF3-D64B454DBC37}" type="slidenum">
              <a:rPr lang="en-US" altLang="en-US" sz="1200" smtClean="0"/>
              <a:pPr eaLnBrk="1" hangingPunct="1"/>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We’ve drafted a formal process for reviewing projects using energy infrastructure corridors.  Again using our experience with Northern Pass.  This is still in a draft…. Glacial speed…. Working through internal review and approval</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B4E11F6-FFE7-499E-9C3B-0B18B1F1F261}" type="slidenum">
              <a:rPr lang="en-US" altLang="en-US" sz="1200" smtClean="0"/>
              <a:pPr eaLnBrk="1" hangingPunct="1"/>
              <a:t>21</a:t>
            </a:fld>
            <a:endParaRPr lang="en-US" alt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Liberty Utilities saw the infrastructure corridors as a way to connect current transmission mains on the east side and central part of the state.</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86A3FB3-61E0-4381-9ED1-7FC2A9EFA7A3}" type="slidenum">
              <a:rPr lang="en-US" altLang="en-US" sz="1200" smtClean="0"/>
              <a:pPr eaLnBrk="1" hangingPunct="1"/>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Liberty Utilities project is called Granite Bridge.  The gas main would run along NH 101 from Manchester to Stratham.  Goes through 2 DOT maintenance districts. They are also proposing a gas storage facility in Epping adjacent to the corridor.</a:t>
            </a:r>
          </a:p>
          <a:p>
            <a:pPr eaLnBrk="1" hangingPunct="1"/>
            <a:r>
              <a:rPr lang="en-US" altLang="en-US" sz="2000" smtClean="0"/>
              <a:t>Iterative process</a:t>
            </a:r>
          </a:p>
          <a:p>
            <a:pPr eaLnBrk="1" hangingPunct="1"/>
            <a:r>
              <a:rPr lang="en-US" altLang="en-US" sz="2000" smtClean="0"/>
              <a:t>LU – less info for conceptual plan</a:t>
            </a:r>
          </a:p>
          <a:p>
            <a:pPr eaLnBrk="1" hangingPunct="1"/>
            <a:r>
              <a:rPr lang="en-US" altLang="en-US" sz="2000" smtClean="0"/>
              <a:t>DOT – more info given the nature of plans we reviewed for NPT</a:t>
            </a:r>
          </a:p>
          <a:p>
            <a:pPr eaLnBrk="1" hangingPunct="1"/>
            <a:endParaRPr lang="en-US" altLang="en-US" sz="200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E3AE5185-4898-49D3-8753-3AC2373F0EFE}" type="slidenum">
              <a:rPr lang="en-US" altLang="en-US" sz="1200" smtClean="0"/>
              <a:pPr eaLnBrk="1" hangingPunct="1"/>
              <a:t>23</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Finalize process</a:t>
            </a:r>
          </a:p>
          <a:p>
            <a:pPr eaLnBrk="1" hangingPunct="1"/>
            <a:r>
              <a:rPr lang="en-US" altLang="en-US" smtClean="0"/>
              <a:t>Work through Granite Bridge project</a:t>
            </a:r>
          </a:p>
          <a:p>
            <a:pPr eaLnBrk="1" hangingPunct="1"/>
            <a:r>
              <a:rPr lang="en-US" altLang="en-US" smtClean="0"/>
              <a:t>Evaluate process and tweak if needed</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36294D3D-1C5A-4A36-BEAE-91EF91B2816E}" type="slidenum">
              <a:rPr lang="en-US" altLang="en-US" sz="1200" smtClean="0"/>
              <a:pPr eaLnBrk="1" hangingPunct="1"/>
              <a:t>24</a:t>
            </a:fld>
            <a:endParaRPr lang="en-US" alt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1F29A59-CF4E-4DD1-B810-F06FF5716730}" type="slidenum">
              <a:rPr lang="en-US" altLang="en-US" sz="1200" smtClean="0"/>
              <a:pPr eaLnBrk="1" hangingPunct="1"/>
              <a:t>25</a:t>
            </a:fld>
            <a:endParaRPr lang="en-US" alt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6031527-E98D-4311-A18F-8FAB53FE5A89}" type="slidenum">
              <a:rPr lang="en-US" altLang="en-US" sz="1200" smtClean="0"/>
              <a:pPr eaLnBrk="1" hangingPunct="1"/>
              <a:t>26</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1 – New Hampshire’s Highway Trust Fund is underfunded and there is never sufficient dollars to meet the increasing needs to maintain our transportation network.  The Legislature looked at this as a way to increase revenue without adding to the local tax burden</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9FB22E2F-FC9F-4FCD-BFE5-B6F3F8BF89DC}" type="slidenum">
              <a:rPr lang="en-US" altLang="en-US" sz="1200" smtClean="0"/>
              <a:pPr eaLnBrk="1" hangingPunct="1"/>
              <a:t>3</a:t>
            </a:fld>
            <a:endParaRPr lang="en-US"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2 – New Hampshire has relatively high energy costs.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63918C60-F64E-4E1E-869D-4EA0A8BB55CD}" type="slidenum">
              <a:rPr lang="en-US" altLang="en-US" sz="1200" smtClean="0"/>
              <a:pPr eaLnBrk="1" hangingPunct="1"/>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Per data from the U.S. Energy Information Administration – energy in the Northeast ranges from 12.8 cents to 17.24 cents per kWh with New Hampshire at 15.66 cents.</a:t>
            </a:r>
          </a:p>
          <a:p>
            <a:pPr eaLnBrk="1" hangingPunct="1"/>
            <a:r>
              <a:rPr lang="en-US" altLang="en-US" sz="2000" smtClean="0"/>
              <a:t>The Legislature was looking for ways to improve the energy infrastructure and reduce energy costs.  This in turn would help our businesses be more competitive and stay in New Hampshire rather than moving to those parts of the country with much less expensive energy.  New Hampshire’s energy cost is 1 ½ times greater than the national average.  Businesses complain about the high cost of doing business in the state and the cost of energy plays a big part in that.</a:t>
            </a:r>
          </a:p>
          <a:p>
            <a:pPr eaLnBrk="1" hangingPunct="1"/>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5820800-2492-4F3D-922B-BB64953838BF}" type="slidenum">
              <a:rPr lang="en-US" altLang="en-US" sz="1200" smtClean="0"/>
              <a:pPr eaLnBrk="1" hangingPunct="1"/>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And third – Opposition to controversial energy projects.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D9D689A8-17A1-4915-8A30-381840491A72}" type="slidenum">
              <a:rPr lang="en-US" altLang="en-US" sz="1200" smtClean="0"/>
              <a:pPr eaLnBrk="1" hangingPunct="1"/>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One was Eversource’s Northern Pass project to bring hydropower from Quebec through New Hampshire’s scenic North Country to a substation in Deerfield to feed the New England grid. </a:t>
            </a:r>
          </a:p>
          <a:p>
            <a:pPr eaLnBrk="1" hangingPunct="1"/>
            <a:r>
              <a:rPr lang="en-US" altLang="en-US" sz="2000" smtClean="0"/>
              <a:t>The opposition saw this as a project that would degrade the natural and recreation resources of the state.</a:t>
            </a:r>
          </a:p>
          <a:p>
            <a:pPr eaLnBrk="1" hangingPunct="1"/>
            <a:r>
              <a:rPr lang="en-US" altLang="en-US" sz="2000" smtClean="0"/>
              <a:t>Another project being proposed at that time was Kinder Morgan’s Northeast Energy Direct or NED – a gas transmission line that would enter the state in the southwest corner and exit just north of Dracut Mass.</a:t>
            </a:r>
          </a:p>
          <a:p>
            <a:pPr eaLnBrk="1" hangingPunct="1"/>
            <a:r>
              <a:rPr lang="en-US" altLang="en-US" sz="2000" smtClean="0"/>
              <a:t>Both of these projects were seen as ones that would be detrimental to the state of New Hampshire with no benefit to the state.</a:t>
            </a:r>
          </a:p>
          <a:p>
            <a:pPr eaLnBrk="1" hangingPunct="1"/>
            <a:r>
              <a:rPr lang="en-US" altLang="en-US" sz="2000" smtClean="0"/>
              <a:t>Essentially “pass through” projects</a:t>
            </a:r>
          </a:p>
          <a:p>
            <a:pPr eaLnBrk="1" hangingPunct="1"/>
            <a:endParaRPr lang="en-US" altLang="en-US" sz="200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1DEA2F9-67DD-4BE8-B9DC-A3FC655C323E}" type="slidenum">
              <a:rPr lang="en-US" altLang="en-US" sz="1200" smtClean="0"/>
              <a:pPr eaLnBrk="1" hangingPunct="1"/>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000" smtClean="0"/>
              <a:t>The legislature introduced House Bill 626 in January 2015.</a:t>
            </a:r>
          </a:p>
          <a:p>
            <a:pPr eaLnBrk="1" hangingPunct="1"/>
            <a:r>
              <a:rPr lang="en-US" altLang="en-US" sz="2000" smtClean="0"/>
              <a:t>Took a while – originally deemed inexpedient to legislate</a:t>
            </a:r>
          </a:p>
          <a:p>
            <a:pPr eaLnBrk="1" hangingPunct="1"/>
            <a:r>
              <a:rPr lang="en-US" altLang="en-US" sz="2000" smtClean="0"/>
              <a:t>Ultimately was signed into law June 2016.  </a:t>
            </a:r>
          </a:p>
          <a:p>
            <a:pPr eaLnBrk="1" hangingPunct="1"/>
            <a:r>
              <a:rPr lang="en-US" altLang="en-US" sz="2000" smtClean="0"/>
              <a:t>This created the energy infrastructure corridors and set up some guidelines for the department. The law also required that the Utility Accommodation Manual be updated to incorporate energy infrastructure corridors and obtain approval from the Federal Highway Administration for the updated manual by June 1, 2017.  As we were in the process of updating our manual to address Federal Highway concerns, this effort was included.</a:t>
            </a:r>
          </a:p>
          <a:p>
            <a:pPr eaLnBrk="1" hangingPunct="1"/>
            <a:endParaRPr lang="en-US" altLang="en-US" sz="200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6E6964F5-39EE-4967-9F67-D275EF034B0D}" type="slidenum">
              <a:rPr lang="en-US" altLang="en-US" sz="1200" smtClean="0"/>
              <a:pPr eaLnBrk="1" hangingPunct="1"/>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2000" smtClean="0"/>
              <a:t>What are energy infrastructure corridors?  Energy Infrastructure Corridors – As defined by RSA 162-R, an existing state-owned transportation right-of-way within which energy infrastructure could potentially be sited underground. </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55650" indent="-290513" eaLnBrk="0" hangingPunct="0">
              <a:defRPr sz="2400">
                <a:solidFill>
                  <a:schemeClr val="tx1"/>
                </a:solidFill>
                <a:latin typeface="Times New Roman" charset="0"/>
              </a:defRPr>
            </a:lvl2pPr>
            <a:lvl3pPr marL="1163638" indent="-231775" eaLnBrk="0" hangingPunct="0">
              <a:defRPr sz="2400">
                <a:solidFill>
                  <a:schemeClr val="tx1"/>
                </a:solidFill>
                <a:latin typeface="Times New Roman" charset="0"/>
              </a:defRPr>
            </a:lvl3pPr>
            <a:lvl4pPr marL="1630363" indent="-231775" eaLnBrk="0" hangingPunct="0">
              <a:defRPr sz="2400">
                <a:solidFill>
                  <a:schemeClr val="tx1"/>
                </a:solidFill>
                <a:latin typeface="Times New Roman" charset="0"/>
              </a:defRPr>
            </a:lvl4pPr>
            <a:lvl5pPr marL="2095500" indent="-231775" eaLnBrk="0" hangingPunct="0">
              <a:defRPr sz="2400">
                <a:solidFill>
                  <a:schemeClr val="tx1"/>
                </a:solidFill>
                <a:latin typeface="Times New Roman" charset="0"/>
              </a:defRPr>
            </a:lvl5pPr>
            <a:lvl6pPr marL="2552700" indent="-231775" eaLnBrk="0" fontAlgn="base" hangingPunct="0">
              <a:spcBef>
                <a:spcPct val="0"/>
              </a:spcBef>
              <a:spcAft>
                <a:spcPct val="0"/>
              </a:spcAft>
              <a:defRPr sz="2400">
                <a:solidFill>
                  <a:schemeClr val="tx1"/>
                </a:solidFill>
                <a:latin typeface="Times New Roman" charset="0"/>
              </a:defRPr>
            </a:lvl6pPr>
            <a:lvl7pPr marL="3009900" indent="-231775" eaLnBrk="0" fontAlgn="base" hangingPunct="0">
              <a:spcBef>
                <a:spcPct val="0"/>
              </a:spcBef>
              <a:spcAft>
                <a:spcPct val="0"/>
              </a:spcAft>
              <a:defRPr sz="2400">
                <a:solidFill>
                  <a:schemeClr val="tx1"/>
                </a:solidFill>
                <a:latin typeface="Times New Roman" charset="0"/>
              </a:defRPr>
            </a:lvl7pPr>
            <a:lvl8pPr marL="3467100" indent="-231775" eaLnBrk="0" fontAlgn="base" hangingPunct="0">
              <a:spcBef>
                <a:spcPct val="0"/>
              </a:spcBef>
              <a:spcAft>
                <a:spcPct val="0"/>
              </a:spcAft>
              <a:defRPr sz="2400">
                <a:solidFill>
                  <a:schemeClr val="tx1"/>
                </a:solidFill>
                <a:latin typeface="Times New Roman" charset="0"/>
              </a:defRPr>
            </a:lvl8pPr>
            <a:lvl9pPr marL="3924300" indent="-231775" eaLnBrk="0" fontAlgn="base" hangingPunct="0">
              <a:spcBef>
                <a:spcPct val="0"/>
              </a:spcBef>
              <a:spcAft>
                <a:spcPct val="0"/>
              </a:spcAft>
              <a:defRPr sz="2400">
                <a:solidFill>
                  <a:schemeClr val="tx1"/>
                </a:solidFill>
                <a:latin typeface="Times New Roman" charset="0"/>
              </a:defRPr>
            </a:lvl9pPr>
          </a:lstStyle>
          <a:p>
            <a:pPr eaLnBrk="1" hangingPunct="1"/>
            <a:fld id="{DD285AEE-6F78-4848-9200-3FBF87C58B08}" type="slidenum">
              <a:rPr lang="en-US" altLang="en-US" sz="1200" smtClean="0"/>
              <a:pPr eaLnBrk="1" hangingPunct="1"/>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76676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605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7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smtClean="0"/>
          </a:p>
        </p:txBody>
      </p:sp>
    </p:spTree>
    <p:extLst>
      <p:ext uri="{BB962C8B-B14F-4D97-AF65-F5344CB8AC3E}">
        <p14:creationId xmlns:p14="http://schemas.microsoft.com/office/powerpoint/2010/main" val="351749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r>
              <a:rPr lang="en-US" noProof="0" smtClean="0"/>
              <a:t>Click icon to add chart</a:t>
            </a:r>
            <a:endParaRPr lang="en-US" noProof="0" smtClean="0"/>
          </a:p>
        </p:txBody>
      </p:sp>
    </p:spTree>
    <p:extLst>
      <p:ext uri="{BB962C8B-B14F-4D97-AF65-F5344CB8AC3E}">
        <p14:creationId xmlns:p14="http://schemas.microsoft.com/office/powerpoint/2010/main" val="1167278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r>
              <a:rPr lang="en-US" noProof="0" smtClean="0"/>
              <a:t>Click icon to add chart</a:t>
            </a:r>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707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r>
              <a:rPr lang="en-US" noProof="0" smtClean="0"/>
              <a:t>Click icon to add SmartArt graphic</a:t>
            </a:r>
            <a:endParaRPr lang="en-US" noProof="0" smtClean="0"/>
          </a:p>
        </p:txBody>
      </p:sp>
    </p:spTree>
    <p:extLst>
      <p:ext uri="{BB962C8B-B14F-4D97-AF65-F5344CB8AC3E}">
        <p14:creationId xmlns:p14="http://schemas.microsoft.com/office/powerpoint/2010/main" val="251123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r>
              <a:rPr lang="en-US" noProof="0" smtClean="0"/>
              <a:t>Click icon to add chart</a:t>
            </a:r>
            <a:endParaRPr lang="en-US" noProof="0" smtClean="0"/>
          </a:p>
        </p:txBody>
      </p:sp>
    </p:spTree>
    <p:extLst>
      <p:ext uri="{BB962C8B-B14F-4D97-AF65-F5344CB8AC3E}">
        <p14:creationId xmlns:p14="http://schemas.microsoft.com/office/powerpoint/2010/main" val="3981273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r>
              <a:rPr lang="en-US" noProof="0" smtClean="0"/>
              <a:t>Click icon to add clip art</a:t>
            </a:r>
            <a:endParaRPr lang="en-US" noProof="0" smtClean="0"/>
          </a:p>
        </p:txBody>
      </p:sp>
    </p:spTree>
    <p:extLst>
      <p:ext uri="{BB962C8B-B14F-4D97-AF65-F5344CB8AC3E}">
        <p14:creationId xmlns:p14="http://schemas.microsoft.com/office/powerpoint/2010/main" val="139799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745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92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924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32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623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652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73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738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978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rtl="0" eaLnBrk="1" fontAlgn="base" hangingPunct="1">
        <a:spcBef>
          <a:spcPct val="0"/>
        </a:spcBef>
        <a:spcAft>
          <a:spcPct val="0"/>
        </a:spcAft>
        <a:defRPr sz="3600" b="1">
          <a:solidFill>
            <a:srgbClr val="008800"/>
          </a:solidFill>
          <a:latin typeface="+mj-lt"/>
          <a:ea typeface="+mj-ea"/>
          <a:cs typeface="+mj-cs"/>
        </a:defRPr>
      </a:lvl1pPr>
      <a:lvl2pPr algn="l" rtl="0" eaLnBrk="1" fontAlgn="base" hangingPunct="1">
        <a:spcBef>
          <a:spcPct val="0"/>
        </a:spcBef>
        <a:spcAft>
          <a:spcPct val="0"/>
        </a:spcAft>
        <a:defRPr sz="3600" b="1">
          <a:solidFill>
            <a:srgbClr val="008800"/>
          </a:solidFill>
          <a:latin typeface="Arial" charset="0"/>
        </a:defRPr>
      </a:lvl2pPr>
      <a:lvl3pPr algn="l" rtl="0" eaLnBrk="1" fontAlgn="base" hangingPunct="1">
        <a:spcBef>
          <a:spcPct val="0"/>
        </a:spcBef>
        <a:spcAft>
          <a:spcPct val="0"/>
        </a:spcAft>
        <a:defRPr sz="3600" b="1">
          <a:solidFill>
            <a:srgbClr val="008800"/>
          </a:solidFill>
          <a:latin typeface="Arial" charset="0"/>
        </a:defRPr>
      </a:lvl3pPr>
      <a:lvl4pPr algn="l" rtl="0" eaLnBrk="1" fontAlgn="base" hangingPunct="1">
        <a:spcBef>
          <a:spcPct val="0"/>
        </a:spcBef>
        <a:spcAft>
          <a:spcPct val="0"/>
        </a:spcAft>
        <a:defRPr sz="3600" b="1">
          <a:solidFill>
            <a:srgbClr val="008800"/>
          </a:solidFill>
          <a:latin typeface="Arial" charset="0"/>
        </a:defRPr>
      </a:lvl4pPr>
      <a:lvl5pPr algn="l" rtl="0" eaLnBrk="1" fontAlgn="base" hangingPunct="1">
        <a:spcBef>
          <a:spcPct val="0"/>
        </a:spcBef>
        <a:spcAft>
          <a:spcPct val="0"/>
        </a:spcAft>
        <a:defRPr sz="3600" b="1">
          <a:solidFill>
            <a:srgbClr val="008800"/>
          </a:solidFill>
          <a:latin typeface="Arial" charset="0"/>
        </a:defRPr>
      </a:lvl5pPr>
      <a:lvl6pPr marL="457200" algn="l" rtl="0" eaLnBrk="1" fontAlgn="base" hangingPunct="1">
        <a:spcBef>
          <a:spcPct val="0"/>
        </a:spcBef>
        <a:spcAft>
          <a:spcPct val="0"/>
        </a:spcAft>
        <a:defRPr sz="3600" b="1">
          <a:solidFill>
            <a:srgbClr val="008800"/>
          </a:solidFill>
          <a:latin typeface="Arial" charset="0"/>
        </a:defRPr>
      </a:lvl6pPr>
      <a:lvl7pPr marL="914400" algn="l" rtl="0" eaLnBrk="1" fontAlgn="base" hangingPunct="1">
        <a:spcBef>
          <a:spcPct val="0"/>
        </a:spcBef>
        <a:spcAft>
          <a:spcPct val="0"/>
        </a:spcAft>
        <a:defRPr sz="3600" b="1">
          <a:solidFill>
            <a:srgbClr val="008800"/>
          </a:solidFill>
          <a:latin typeface="Arial" charset="0"/>
        </a:defRPr>
      </a:lvl7pPr>
      <a:lvl8pPr marL="1371600" algn="l" rtl="0" eaLnBrk="1" fontAlgn="base" hangingPunct="1">
        <a:spcBef>
          <a:spcPct val="0"/>
        </a:spcBef>
        <a:spcAft>
          <a:spcPct val="0"/>
        </a:spcAft>
        <a:defRPr sz="3600" b="1">
          <a:solidFill>
            <a:srgbClr val="008800"/>
          </a:solidFill>
          <a:latin typeface="Arial" charset="0"/>
        </a:defRPr>
      </a:lvl8pPr>
      <a:lvl9pPr marL="1828800" algn="l" rtl="0" eaLnBrk="1" fontAlgn="base" hangingPunct="1">
        <a:spcBef>
          <a:spcPct val="0"/>
        </a:spcBef>
        <a:spcAft>
          <a:spcPct val="0"/>
        </a:spcAft>
        <a:defRPr sz="3600" b="1">
          <a:solidFill>
            <a:srgbClr val="0088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algn="ctr" eaLnBrk="1" hangingPunct="1"/>
            <a:r>
              <a:rPr lang="en-US" altLang="en-US" sz="4000" smtClean="0"/>
              <a:t>New Hampshire’s Energy Infrastructure Corridors</a:t>
            </a:r>
          </a:p>
        </p:txBody>
      </p:sp>
      <p:sp>
        <p:nvSpPr>
          <p:cNvPr id="2051" name="Rectangle 3"/>
          <p:cNvSpPr>
            <a:spLocks noGrp="1" noChangeArrowheads="1"/>
          </p:cNvSpPr>
          <p:nvPr>
            <p:ph type="subTitle" idx="1"/>
          </p:nvPr>
        </p:nvSpPr>
        <p:spPr/>
        <p:txBody>
          <a:bodyPr/>
          <a:lstStyle/>
          <a:p>
            <a:pPr eaLnBrk="1" hangingPunct="1"/>
            <a:r>
              <a:rPr lang="en-US" altLang="en-US" sz="2800" smtClean="0"/>
              <a:t>IRWA New England  Chapter</a:t>
            </a:r>
          </a:p>
          <a:p>
            <a:pPr eaLnBrk="1" hangingPunct="1"/>
            <a:r>
              <a:rPr lang="en-US" altLang="en-US" sz="2800" smtClean="0"/>
              <a:t>Fall Forum</a:t>
            </a:r>
          </a:p>
          <a:p>
            <a:pPr eaLnBrk="1" hangingPunct="1"/>
            <a:r>
              <a:rPr lang="en-US" altLang="en-US" sz="2800" smtClean="0"/>
              <a:t>October 18, 2018</a:t>
            </a:r>
          </a:p>
        </p:txBody>
      </p:sp>
      <p:pic>
        <p:nvPicPr>
          <p:cNvPr id="2052" name="Picture 4"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28600"/>
            <a:ext cx="7772400" cy="1143000"/>
          </a:xfrm>
        </p:spPr>
        <p:txBody>
          <a:bodyPr/>
          <a:lstStyle/>
          <a:p>
            <a:pPr eaLnBrk="1" hangingPunct="1"/>
            <a:r>
              <a:rPr lang="en-US" altLang="en-US" smtClean="0"/>
              <a:t>What are Energy Infrastructure Corridors?</a:t>
            </a:r>
          </a:p>
        </p:txBody>
      </p:sp>
      <p:pic>
        <p:nvPicPr>
          <p:cNvPr id="11267"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3170238"/>
          </a:xfrm>
          <a:prstGeom prst="rect">
            <a:avLst/>
          </a:prstGeom>
          <a:noFill/>
        </p:spPr>
        <p:txBody>
          <a:bodyPr>
            <a:spAutoFit/>
          </a:bodyPr>
          <a:lstStyle/>
          <a:p>
            <a:pPr hangingPunct="0">
              <a:spcAft>
                <a:spcPts val="1800"/>
              </a:spcAft>
              <a:defRPr/>
            </a:pPr>
            <a:r>
              <a:rPr lang="en-US" sz="2800" dirty="0">
                <a:latin typeface="+mj-lt"/>
              </a:rPr>
              <a:t>The designated corridors are:</a:t>
            </a:r>
          </a:p>
          <a:p>
            <a:pPr marL="457200" indent="-457200" fontAlgn="auto">
              <a:spcAft>
                <a:spcPts val="1800"/>
              </a:spcAft>
              <a:buFont typeface="Wingdings" panose="05000000000000000000" pitchFamily="2" charset="2"/>
              <a:buChar char="v"/>
              <a:defRPr/>
            </a:pPr>
            <a:r>
              <a:rPr lang="en-US" sz="2800" dirty="0">
                <a:latin typeface="+mj-lt"/>
              </a:rPr>
              <a:t>I-89</a:t>
            </a:r>
          </a:p>
          <a:p>
            <a:pPr marL="457200" indent="-457200" fontAlgn="auto">
              <a:spcAft>
                <a:spcPts val="1800"/>
              </a:spcAft>
              <a:buFont typeface="Wingdings" panose="05000000000000000000" pitchFamily="2" charset="2"/>
              <a:buChar char="v"/>
              <a:defRPr/>
            </a:pPr>
            <a:r>
              <a:rPr lang="en-US" sz="2800" dirty="0">
                <a:latin typeface="+mj-lt"/>
              </a:rPr>
              <a:t>I-93</a:t>
            </a:r>
          </a:p>
          <a:p>
            <a:pPr marL="457200" indent="-457200" fontAlgn="auto">
              <a:spcAft>
                <a:spcPts val="1800"/>
              </a:spcAft>
              <a:buFont typeface="Wingdings" panose="05000000000000000000" pitchFamily="2" charset="2"/>
              <a:buChar char="v"/>
              <a:defRPr/>
            </a:pPr>
            <a:r>
              <a:rPr lang="en-US" sz="2800" dirty="0">
                <a:latin typeface="+mj-lt"/>
              </a:rPr>
              <a:t>I-95 </a:t>
            </a:r>
          </a:p>
          <a:p>
            <a:pPr marL="457200" indent="-457200" fontAlgn="auto">
              <a:spcAft>
                <a:spcPts val="1800"/>
              </a:spcAft>
              <a:buFont typeface="Wingdings" panose="05000000000000000000" pitchFamily="2" charset="2"/>
              <a:buChar char="v"/>
              <a:defRPr/>
            </a:pPr>
            <a:r>
              <a:rPr lang="en-US" sz="2800" dirty="0">
                <a:latin typeface="+mj-lt"/>
              </a:rPr>
              <a:t>NH Route 101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r>
              <a:rPr lang="en-US" altLang="en-US" smtClean="0"/>
              <a:t>What is Energy Infrastructure?</a:t>
            </a:r>
          </a:p>
        </p:txBody>
      </p:sp>
      <p:pic>
        <p:nvPicPr>
          <p:cNvPr id="12291"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2678113"/>
          </a:xfrm>
          <a:prstGeom prst="rect">
            <a:avLst/>
          </a:prstGeom>
          <a:noFill/>
        </p:spPr>
        <p:txBody>
          <a:bodyPr>
            <a:spAutoFit/>
          </a:bodyPr>
          <a:lstStyle/>
          <a:p>
            <a:pPr>
              <a:defRPr/>
            </a:pPr>
            <a:r>
              <a:rPr lang="en-US" sz="2800" dirty="0">
                <a:latin typeface="+mj-lt"/>
              </a:rPr>
              <a:t>As defined by RSA 162-R includes high voltage DC or AC electric transmission facilities of 115 kV or greater, natural gas transmission lines, carbon dioxide pipelines, petroleum pipelines, and other energy transport pipelines or conduits.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eaLnBrk="1" hangingPunct="1"/>
            <a:r>
              <a:rPr lang="en-US" altLang="en-US" smtClean="0"/>
              <a:t>Process as defined by statute</a:t>
            </a:r>
          </a:p>
        </p:txBody>
      </p:sp>
      <p:pic>
        <p:nvPicPr>
          <p:cNvPr id="13315"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2678113"/>
          </a:xfrm>
          <a:prstGeom prst="rect">
            <a:avLst/>
          </a:prstGeom>
          <a:noFill/>
        </p:spPr>
        <p:txBody>
          <a:bodyPr>
            <a:spAutoFit/>
          </a:bodyPr>
          <a:lstStyle/>
          <a:p>
            <a:pPr marL="342900" indent="-342900">
              <a:buFont typeface="Wingdings" panose="05000000000000000000" pitchFamily="2" charset="2"/>
              <a:buChar char="v"/>
              <a:defRPr/>
            </a:pPr>
            <a:r>
              <a:rPr lang="en-US" sz="2800" dirty="0">
                <a:latin typeface="+mj-lt"/>
              </a:rPr>
              <a:t>Developer submits request for conceptual feasibility study to NHDOT</a:t>
            </a:r>
          </a:p>
          <a:p>
            <a:pPr marL="342900" indent="-342900">
              <a:buFont typeface="Wingdings" panose="05000000000000000000" pitchFamily="2" charset="2"/>
              <a:buChar char="v"/>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pPr eaLnBrk="1" hangingPunct="1"/>
            <a:r>
              <a:rPr lang="en-US" altLang="en-US" smtClean="0"/>
              <a:t>Process as defined by statute</a:t>
            </a:r>
          </a:p>
        </p:txBody>
      </p:sp>
      <p:pic>
        <p:nvPicPr>
          <p:cNvPr id="14339"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3694113"/>
          </a:xfrm>
          <a:prstGeom prst="rect">
            <a:avLst/>
          </a:prstGeom>
          <a:noFill/>
        </p:spPr>
        <p:txBody>
          <a:bodyPr>
            <a:spAutoFit/>
          </a:bodyPr>
          <a:lstStyle/>
          <a:p>
            <a:pPr marL="342900" indent="-342900">
              <a:spcAft>
                <a:spcPts val="600"/>
              </a:spcAft>
              <a:buFont typeface="Wingdings" panose="05000000000000000000" pitchFamily="2" charset="2"/>
              <a:buChar char="v"/>
              <a:defRPr/>
            </a:pPr>
            <a:r>
              <a:rPr lang="en-US" sz="2800" dirty="0">
                <a:latin typeface="+mj-lt"/>
              </a:rPr>
              <a:t>Developer submits request for conceptual feasibility study to </a:t>
            </a:r>
            <a:r>
              <a:rPr lang="en-US" sz="2800" dirty="0">
                <a:latin typeface="+mj-lt"/>
              </a:rPr>
              <a:t>NHDOT</a:t>
            </a:r>
            <a:endParaRPr lang="en-US" sz="2800" dirty="0">
              <a:latin typeface="+mj-lt"/>
            </a:endParaRPr>
          </a:p>
          <a:p>
            <a:pPr marL="342900" indent="-342900">
              <a:spcAft>
                <a:spcPts val="600"/>
              </a:spcAft>
              <a:buFont typeface="Wingdings" panose="05000000000000000000" pitchFamily="2" charset="2"/>
              <a:buChar char="v"/>
              <a:defRPr/>
            </a:pPr>
            <a:r>
              <a:rPr lang="en-US" sz="2800" dirty="0">
                <a:latin typeface="+mj-lt"/>
              </a:rPr>
              <a:t>NHDOT has 30 days to determine if request is sufficient to review</a:t>
            </a:r>
            <a:endParaRPr lang="en-US" sz="2800" dirty="0">
              <a:latin typeface="+mj-lt"/>
            </a:endParaRPr>
          </a:p>
          <a:p>
            <a:pPr marL="342900" indent="-342900">
              <a:buFont typeface="Wingdings" panose="05000000000000000000" pitchFamily="2" charset="2"/>
              <a:buChar char="v"/>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1143000"/>
          </a:xfrm>
        </p:spPr>
        <p:txBody>
          <a:bodyPr/>
          <a:lstStyle/>
          <a:p>
            <a:pPr eaLnBrk="1" hangingPunct="1"/>
            <a:r>
              <a:rPr lang="en-US" altLang="en-US" smtClean="0"/>
              <a:t>Process as defined by statute</a:t>
            </a:r>
          </a:p>
        </p:txBody>
      </p:sp>
      <p:pic>
        <p:nvPicPr>
          <p:cNvPr id="15363"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1595438"/>
            <a:ext cx="7315200" cy="4708525"/>
          </a:xfrm>
          <a:prstGeom prst="rect">
            <a:avLst/>
          </a:prstGeom>
          <a:noFill/>
        </p:spPr>
        <p:txBody>
          <a:bodyPr>
            <a:spAutoFit/>
          </a:bodyPr>
          <a:lstStyle/>
          <a:p>
            <a:pPr marL="342900" indent="-342900">
              <a:spcAft>
                <a:spcPts val="600"/>
              </a:spcAft>
              <a:buFont typeface="Wingdings" panose="05000000000000000000" pitchFamily="2" charset="2"/>
              <a:buChar char="v"/>
              <a:defRPr/>
            </a:pPr>
            <a:r>
              <a:rPr lang="en-US" sz="2800" dirty="0">
                <a:latin typeface="+mj-lt"/>
              </a:rPr>
              <a:t>Developer submits request for conceptual feasibility study to NHDOT</a:t>
            </a:r>
            <a:endParaRPr lang="en-US" sz="2800" dirty="0">
              <a:latin typeface="+mj-lt"/>
            </a:endParaRPr>
          </a:p>
          <a:p>
            <a:pPr marL="342900" indent="-342900">
              <a:spcAft>
                <a:spcPts val="600"/>
              </a:spcAft>
              <a:buFont typeface="Wingdings" panose="05000000000000000000" pitchFamily="2" charset="2"/>
              <a:buChar char="v"/>
              <a:defRPr/>
            </a:pPr>
            <a:r>
              <a:rPr lang="en-US" sz="2800" dirty="0">
                <a:latin typeface="+mj-lt"/>
              </a:rPr>
              <a:t>NHDOT has 30 days to determine if request is sufficient to review</a:t>
            </a:r>
            <a:endParaRPr lang="en-US" sz="2800" dirty="0">
              <a:latin typeface="+mj-lt"/>
            </a:endParaRPr>
          </a:p>
          <a:p>
            <a:pPr marL="342900" indent="-342900">
              <a:spcAft>
                <a:spcPts val="600"/>
              </a:spcAft>
              <a:buFont typeface="Wingdings" panose="05000000000000000000" pitchFamily="2" charset="2"/>
              <a:buChar char="v"/>
              <a:defRPr/>
            </a:pPr>
            <a:r>
              <a:rPr lang="en-US" sz="2800" dirty="0">
                <a:latin typeface="+mj-lt"/>
              </a:rPr>
              <a:t>If sufficient then NHDOT has 60 days to submit report</a:t>
            </a:r>
            <a:endParaRPr lang="en-US" sz="2800" dirty="0">
              <a:latin typeface="+mj-lt"/>
            </a:endParaRPr>
          </a:p>
          <a:p>
            <a:pPr marL="342900" indent="-342900">
              <a:spcAft>
                <a:spcPts val="600"/>
              </a:spcAft>
              <a:buFont typeface="Wingdings" panose="05000000000000000000" pitchFamily="2" charset="2"/>
              <a:buChar char="v"/>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r>
              <a:rPr lang="en-US" altLang="en-US" smtClean="0"/>
              <a:t>Process as defined by statute</a:t>
            </a:r>
          </a:p>
        </p:txBody>
      </p:sp>
      <p:pic>
        <p:nvPicPr>
          <p:cNvPr id="16387"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1595438"/>
            <a:ext cx="7315200" cy="5570537"/>
          </a:xfrm>
          <a:prstGeom prst="rect">
            <a:avLst/>
          </a:prstGeom>
          <a:noFill/>
        </p:spPr>
        <p:txBody>
          <a:bodyPr>
            <a:spAutoFit/>
          </a:bodyPr>
          <a:lstStyle/>
          <a:p>
            <a:pPr marL="342900" indent="-342900">
              <a:spcAft>
                <a:spcPts val="600"/>
              </a:spcAft>
              <a:buFont typeface="Wingdings" panose="05000000000000000000" pitchFamily="2" charset="2"/>
              <a:buChar char="v"/>
              <a:defRPr/>
            </a:pPr>
            <a:r>
              <a:rPr lang="en-US" sz="2800" dirty="0">
                <a:latin typeface="+mj-lt"/>
              </a:rPr>
              <a:t>Developer submits request for conceptual feasibility study to NHDOT</a:t>
            </a:r>
            <a:endParaRPr lang="en-US" sz="2800" dirty="0">
              <a:latin typeface="+mj-lt"/>
            </a:endParaRPr>
          </a:p>
          <a:p>
            <a:pPr marL="342900" indent="-342900">
              <a:spcAft>
                <a:spcPts val="600"/>
              </a:spcAft>
              <a:buFont typeface="Wingdings" panose="05000000000000000000" pitchFamily="2" charset="2"/>
              <a:buChar char="v"/>
              <a:defRPr/>
            </a:pPr>
            <a:r>
              <a:rPr lang="en-US" sz="2800" dirty="0">
                <a:latin typeface="+mj-lt"/>
              </a:rPr>
              <a:t>NHDOT has 30 days to determine if request is sufficient to review</a:t>
            </a:r>
            <a:endParaRPr lang="en-US" sz="2800" dirty="0">
              <a:latin typeface="+mj-lt"/>
            </a:endParaRPr>
          </a:p>
          <a:p>
            <a:pPr marL="342900" indent="-342900">
              <a:spcAft>
                <a:spcPts val="600"/>
              </a:spcAft>
              <a:buFont typeface="Wingdings" panose="05000000000000000000" pitchFamily="2" charset="2"/>
              <a:buChar char="v"/>
              <a:defRPr/>
            </a:pPr>
            <a:r>
              <a:rPr lang="en-US" sz="2800" dirty="0">
                <a:latin typeface="+mj-lt"/>
              </a:rPr>
              <a:t>If sufficient then NHDOT has 60 days to submit report</a:t>
            </a:r>
          </a:p>
          <a:p>
            <a:pPr marL="342900" indent="-342900">
              <a:spcAft>
                <a:spcPts val="600"/>
              </a:spcAft>
              <a:buFont typeface="Wingdings" panose="05000000000000000000" pitchFamily="2" charset="2"/>
              <a:buChar char="v"/>
              <a:defRPr/>
            </a:pPr>
            <a:r>
              <a:rPr lang="en-US" sz="2800" dirty="0">
                <a:latin typeface="+mj-lt"/>
              </a:rPr>
              <a:t>The project then follows the traditional SEC process</a:t>
            </a:r>
            <a:endParaRPr lang="en-US" sz="2800" dirty="0">
              <a:latin typeface="+mj-lt"/>
            </a:endParaRPr>
          </a:p>
          <a:p>
            <a:pPr marL="342900" indent="-342900">
              <a:buFont typeface="Wingdings" panose="05000000000000000000" pitchFamily="2" charset="2"/>
              <a:buChar char="v"/>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685800" y="2286000"/>
            <a:ext cx="7772400" cy="2133600"/>
          </a:xfrm>
        </p:spPr>
        <p:txBody>
          <a:bodyPr/>
          <a:lstStyle/>
          <a:p>
            <a:pPr algn="ctr"/>
            <a:r>
              <a:rPr lang="en-US" altLang="en-US" smtClean="0"/>
              <a:t>What makes the use of Energy Infrastructure Corridors different from any other energy facility?</a:t>
            </a:r>
          </a:p>
        </p:txBody>
      </p:sp>
      <p:pic>
        <p:nvPicPr>
          <p:cNvPr id="17411" name="Picture 4"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Difference?</a:t>
            </a:r>
          </a:p>
        </p:txBody>
      </p:sp>
      <p:sp>
        <p:nvSpPr>
          <p:cNvPr id="18435" name="Text Placeholder 3"/>
          <p:cNvSpPr>
            <a:spLocks noGrp="1"/>
          </p:cNvSpPr>
          <p:nvPr>
            <p:ph type="body" sz="half" idx="2"/>
          </p:nvPr>
        </p:nvSpPr>
        <p:spPr>
          <a:xfrm>
            <a:off x="4114800" y="2971800"/>
            <a:ext cx="4191000" cy="762000"/>
          </a:xfrm>
        </p:spPr>
        <p:txBody>
          <a:bodyPr/>
          <a:lstStyle/>
          <a:p>
            <a:pPr marL="0" indent="0">
              <a:buFontTx/>
              <a:buNone/>
            </a:pPr>
            <a:r>
              <a:rPr lang="en-US" altLang="en-US" smtClean="0"/>
              <a:t>Generates Revenue</a:t>
            </a:r>
          </a:p>
        </p:txBody>
      </p:sp>
      <p:pic>
        <p:nvPicPr>
          <p:cNvPr id="18436" name="Picture 2" descr="C:\Users\n34mae\AppData\Local\Microsoft\Windows\INetCache\IE\26ZRC4UW\money_hand[1].png"/>
          <p:cNvPicPr>
            <a:picLocks noGrp="1" noChangeAspect="1" noChangeArrowheads="1"/>
          </p:cNvPicPr>
          <p:nvPr>
            <p:ph type="chart" sz="half" idx="1"/>
          </p:nvPr>
        </p:nvPicPr>
        <p:blipFill>
          <a:blip r:embed="rId3">
            <a:extLst>
              <a:ext uri="{28A0092B-C50C-407E-A947-70E740481C1C}">
                <a14:useLocalDpi xmlns:a14="http://schemas.microsoft.com/office/drawing/2010/main" val="0"/>
              </a:ext>
            </a:extLst>
          </a:blip>
          <a:srcRect/>
          <a:stretch>
            <a:fillRect/>
          </a:stretch>
        </p:blipFill>
        <p:spPr>
          <a:xfrm>
            <a:off x="838200" y="2286000"/>
            <a:ext cx="2622550" cy="3067050"/>
          </a:xfrm>
        </p:spPr>
      </p:pic>
      <p:pic>
        <p:nvPicPr>
          <p:cNvPr id="18437" name="Picture 4" descr="M:\CADD\AppEng\LJP\PowerPoint Template\topbar_ar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Revenue</a:t>
            </a:r>
          </a:p>
        </p:txBody>
      </p:sp>
      <p:sp>
        <p:nvSpPr>
          <p:cNvPr id="19459" name="Content Placeholder 2"/>
          <p:cNvSpPr>
            <a:spLocks noGrp="1"/>
          </p:cNvSpPr>
          <p:nvPr>
            <p:ph idx="1"/>
          </p:nvPr>
        </p:nvSpPr>
        <p:spPr/>
        <p:txBody>
          <a:bodyPr/>
          <a:lstStyle/>
          <a:p>
            <a:pPr>
              <a:buFont typeface="Wingdings" pitchFamily="2" charset="2"/>
              <a:buChar char="v"/>
            </a:pPr>
            <a:r>
              <a:rPr lang="en-US" altLang="en-US" smtClean="0"/>
              <a:t>Per statute – the ROW Bureau Appraisal Section shall estimate a range of value for the use of state-owned land and then negotiate a value with the developer</a:t>
            </a:r>
          </a:p>
        </p:txBody>
      </p:sp>
      <p:pic>
        <p:nvPicPr>
          <p:cNvPr id="19460" name="Picture 5"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Where are we now?</a:t>
            </a:r>
          </a:p>
        </p:txBody>
      </p:sp>
      <p:pic>
        <p:nvPicPr>
          <p:cNvPr id="20483" name="Picture 5"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a:lstStyle/>
          <a:p>
            <a:pPr eaLnBrk="1" hangingPunct="1"/>
            <a:r>
              <a:rPr lang="en-US" altLang="en-US" smtClean="0"/>
              <a:t>Why Energy Infrastructure Corridors?</a:t>
            </a:r>
          </a:p>
        </p:txBody>
      </p:sp>
      <p:pic>
        <p:nvPicPr>
          <p:cNvPr id="3075"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2246313"/>
          </a:xfrm>
          <a:prstGeom prst="rect">
            <a:avLst/>
          </a:prstGeom>
          <a:noFill/>
        </p:spPr>
        <p:txBody>
          <a:bodyPr>
            <a:spAutoFit/>
          </a:bodyPr>
          <a:lstStyle/>
          <a:p>
            <a:pPr marL="342900" indent="-342900">
              <a:buFont typeface="Wingdings" panose="05000000000000000000" pitchFamily="2" charset="2"/>
              <a:buChar char="v"/>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Where are we now?</a:t>
            </a:r>
          </a:p>
        </p:txBody>
      </p:sp>
      <p:sp>
        <p:nvSpPr>
          <p:cNvPr id="21507" name="Content Placeholder 2"/>
          <p:cNvSpPr>
            <a:spLocks noGrp="1"/>
          </p:cNvSpPr>
          <p:nvPr>
            <p:ph idx="1"/>
          </p:nvPr>
        </p:nvSpPr>
        <p:spPr/>
        <p:txBody>
          <a:bodyPr/>
          <a:lstStyle/>
          <a:p>
            <a:pPr>
              <a:buFont typeface="Wingdings" pitchFamily="2" charset="2"/>
              <a:buChar char="v"/>
            </a:pPr>
            <a:r>
              <a:rPr lang="en-US" altLang="en-US" smtClean="0"/>
              <a:t>UAM has been updated</a:t>
            </a:r>
          </a:p>
        </p:txBody>
      </p:sp>
      <p:pic>
        <p:nvPicPr>
          <p:cNvPr id="21508" name="Picture 5"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Where are we now?</a:t>
            </a:r>
          </a:p>
        </p:txBody>
      </p:sp>
      <p:sp>
        <p:nvSpPr>
          <p:cNvPr id="22531" name="Content Placeholder 2"/>
          <p:cNvSpPr>
            <a:spLocks noGrp="1"/>
          </p:cNvSpPr>
          <p:nvPr>
            <p:ph idx="1"/>
          </p:nvPr>
        </p:nvSpPr>
        <p:spPr/>
        <p:txBody>
          <a:bodyPr/>
          <a:lstStyle/>
          <a:p>
            <a:pPr>
              <a:buFont typeface="Wingdings" pitchFamily="2" charset="2"/>
              <a:buChar char="v"/>
            </a:pPr>
            <a:r>
              <a:rPr lang="en-US" altLang="en-US" smtClean="0"/>
              <a:t>UAM has been updated</a:t>
            </a:r>
          </a:p>
          <a:p>
            <a:pPr>
              <a:buFont typeface="Wingdings" pitchFamily="2" charset="2"/>
              <a:buChar char="v"/>
            </a:pPr>
            <a:r>
              <a:rPr lang="en-US" altLang="en-US" smtClean="0"/>
              <a:t>Formal process for review as been drafted</a:t>
            </a:r>
          </a:p>
        </p:txBody>
      </p:sp>
      <p:pic>
        <p:nvPicPr>
          <p:cNvPr id="22532" name="Picture 5"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Where are we now?</a:t>
            </a:r>
          </a:p>
        </p:txBody>
      </p:sp>
      <p:sp>
        <p:nvSpPr>
          <p:cNvPr id="23555" name="Content Placeholder 2"/>
          <p:cNvSpPr>
            <a:spLocks noGrp="1"/>
          </p:cNvSpPr>
          <p:nvPr>
            <p:ph idx="1"/>
          </p:nvPr>
        </p:nvSpPr>
        <p:spPr/>
        <p:txBody>
          <a:bodyPr/>
          <a:lstStyle/>
          <a:p>
            <a:pPr>
              <a:spcAft>
                <a:spcPts val="600"/>
              </a:spcAft>
              <a:buFont typeface="Wingdings" pitchFamily="2" charset="2"/>
              <a:buChar char="v"/>
            </a:pPr>
            <a:r>
              <a:rPr lang="en-US" altLang="en-US" smtClean="0"/>
              <a:t>UAM has been updated</a:t>
            </a:r>
          </a:p>
          <a:p>
            <a:pPr>
              <a:spcAft>
                <a:spcPts val="600"/>
              </a:spcAft>
              <a:buFont typeface="Wingdings" pitchFamily="2" charset="2"/>
              <a:buChar char="v"/>
            </a:pPr>
            <a:r>
              <a:rPr lang="en-US" altLang="en-US" smtClean="0"/>
              <a:t>Formal process for review as been drafted</a:t>
            </a:r>
          </a:p>
          <a:p>
            <a:pPr>
              <a:spcAft>
                <a:spcPts val="600"/>
              </a:spcAft>
              <a:buFont typeface="Wingdings" pitchFamily="2" charset="2"/>
              <a:buChar char="v"/>
            </a:pPr>
            <a:r>
              <a:rPr lang="en-US" altLang="en-US" smtClean="0"/>
              <a:t>Working through the process with Liberty Utilities</a:t>
            </a:r>
          </a:p>
        </p:txBody>
      </p:sp>
      <p:pic>
        <p:nvPicPr>
          <p:cNvPr id="23556" name="Picture 5"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905000"/>
            <a:ext cx="5178425" cy="2771775"/>
          </a:xfrm>
        </p:spPr>
      </p:pic>
      <p:pic>
        <p:nvPicPr>
          <p:cNvPr id="24579" name="Picture 5" descr="M:\CADD\AppEng\LJP\PowerPoint Template\topbar_ar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1447800" y="4876800"/>
            <a:ext cx="6248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en-US" sz="2800">
                <a:latin typeface="Calibri" pitchFamily="34" charset="0"/>
                <a:cs typeface="Calibri" pitchFamily="34" charset="0"/>
              </a:rPr>
              <a:t>By New Hampshire. For New Hampshire.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p:txBody>
          <a:bodyPr/>
          <a:lstStyle/>
          <a:p>
            <a:pPr algn="ctr"/>
            <a:r>
              <a:rPr lang="en-US" altLang="en-US" smtClean="0"/>
              <a:t>Next Steps?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55813" y="3198813"/>
            <a:ext cx="5032375" cy="922337"/>
          </a:xfrm>
          <a:prstGeom prst="rect">
            <a:avLst/>
          </a:prstGeom>
        </p:spPr>
        <p:txBody>
          <a:bodyPr wrap="none">
            <a:spAutoFit/>
          </a:bodyPr>
          <a:lstStyle/>
          <a:p>
            <a:pPr algn="ctr">
              <a:spcBef>
                <a:spcPts val="1200"/>
              </a:spcBef>
              <a:defRPr/>
            </a:pPr>
            <a:r>
              <a:rPr lang="en-US" sz="5400" b="1" dirty="0">
                <a:solidFill>
                  <a:srgbClr val="008800"/>
                </a:solidFill>
                <a:latin typeface="+mn-lt"/>
              </a:rPr>
              <a:t>Questions ???</a:t>
            </a:r>
            <a:endParaRPr lang="en-US" sz="5400"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algn="ctr" eaLnBrk="1" hangingPunct="1"/>
            <a:r>
              <a:rPr lang="en-US" altLang="en-US" smtClean="0"/>
              <a:t>Contact Information</a:t>
            </a:r>
          </a:p>
        </p:txBody>
      </p:sp>
      <p:sp>
        <p:nvSpPr>
          <p:cNvPr id="6147" name="Rectangle 3"/>
          <p:cNvSpPr>
            <a:spLocks noGrp="1" noChangeArrowheads="1"/>
          </p:cNvSpPr>
          <p:nvPr>
            <p:ph type="body" idx="1"/>
          </p:nvPr>
        </p:nvSpPr>
        <p:spPr>
          <a:xfrm>
            <a:off x="685800" y="1676400"/>
            <a:ext cx="7772400" cy="3962400"/>
          </a:xfrm>
        </p:spPr>
        <p:txBody>
          <a:bodyPr/>
          <a:lstStyle/>
          <a:p>
            <a:pPr marL="0" indent="0" algn="ctr">
              <a:spcBef>
                <a:spcPts val="600"/>
              </a:spcBef>
              <a:buFontTx/>
              <a:buNone/>
              <a:defRPr/>
            </a:pPr>
            <a:r>
              <a:rPr lang="en-US" sz="2800" dirty="0" smtClean="0"/>
              <a:t>Melodie Esterberg, PE</a:t>
            </a:r>
          </a:p>
          <a:p>
            <a:pPr marL="0" indent="0" algn="ctr">
              <a:spcBef>
                <a:spcPts val="600"/>
              </a:spcBef>
              <a:buFontTx/>
              <a:buNone/>
              <a:defRPr/>
            </a:pPr>
            <a:r>
              <a:rPr lang="en-US" sz="2800" dirty="0" smtClean="0"/>
              <a:t>Chief of Design Services</a:t>
            </a:r>
          </a:p>
          <a:p>
            <a:pPr marL="0" indent="0" algn="ctr">
              <a:spcBef>
                <a:spcPts val="600"/>
              </a:spcBef>
              <a:buFontTx/>
              <a:buNone/>
              <a:defRPr/>
            </a:pPr>
            <a:r>
              <a:rPr lang="en-US" sz="2800" dirty="0" smtClean="0"/>
              <a:t>New Hampshire Department of Transportation</a:t>
            </a:r>
          </a:p>
          <a:p>
            <a:pPr marL="0" indent="0" algn="ctr">
              <a:spcBef>
                <a:spcPts val="600"/>
              </a:spcBef>
              <a:buFontTx/>
              <a:buNone/>
              <a:defRPr/>
            </a:pPr>
            <a:r>
              <a:rPr lang="en-US" sz="2800" dirty="0" smtClean="0"/>
              <a:t>7 Hazen Drive, PO Box 483</a:t>
            </a:r>
          </a:p>
          <a:p>
            <a:pPr marL="0" indent="0" algn="ctr">
              <a:spcBef>
                <a:spcPts val="600"/>
              </a:spcBef>
              <a:buFontTx/>
              <a:buNone/>
              <a:defRPr/>
            </a:pPr>
            <a:r>
              <a:rPr lang="en-US" sz="2800" dirty="0" smtClean="0"/>
              <a:t>Concord, NH 03302-0483</a:t>
            </a:r>
          </a:p>
          <a:p>
            <a:pPr marL="0" indent="0" algn="ctr">
              <a:spcBef>
                <a:spcPts val="600"/>
              </a:spcBef>
              <a:buFontTx/>
              <a:buNone/>
              <a:defRPr/>
            </a:pPr>
            <a:r>
              <a:rPr lang="en-US" sz="2800" dirty="0" smtClean="0"/>
              <a:t>(603) 271-2297</a:t>
            </a:r>
          </a:p>
          <a:p>
            <a:pPr marL="0" indent="0" algn="ctr">
              <a:spcBef>
                <a:spcPts val="600"/>
              </a:spcBef>
              <a:buFontTx/>
              <a:buNone/>
              <a:defRPr/>
            </a:pPr>
            <a:r>
              <a:rPr lang="en-US" sz="2800" dirty="0" smtClean="0"/>
              <a:t>Melodie.Esterberg@dot.nh.gov</a:t>
            </a:r>
          </a:p>
          <a:p>
            <a:pPr eaLnBrk="1" hangingPunct="1">
              <a:spcBef>
                <a:spcPts val="600"/>
              </a:spcBef>
              <a:defRPr/>
            </a:pPr>
            <a:endParaRPr lang="en-US" altLang="en-US" sz="2800" dirty="0" smtClean="0"/>
          </a:p>
        </p:txBody>
      </p:sp>
      <p:pic>
        <p:nvPicPr>
          <p:cNvPr id="27652" name="Picture 4"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pPr eaLnBrk="1" hangingPunct="1"/>
            <a:r>
              <a:rPr lang="en-US" altLang="en-US" smtClean="0"/>
              <a:t>Why Energy Infrastructure Corridors?</a:t>
            </a:r>
          </a:p>
        </p:txBody>
      </p:sp>
      <p:pic>
        <p:nvPicPr>
          <p:cNvPr id="4099"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2246313"/>
          </a:xfrm>
          <a:prstGeom prst="rect">
            <a:avLst/>
          </a:prstGeom>
          <a:noFill/>
        </p:spPr>
        <p:txBody>
          <a:bodyPr>
            <a:spAutoFit/>
          </a:bodyPr>
          <a:lstStyle/>
          <a:p>
            <a:pPr marL="342900" indent="-342900">
              <a:buFont typeface="Wingdings" panose="05000000000000000000" pitchFamily="2" charset="2"/>
              <a:buChar char="v"/>
              <a:defRPr/>
            </a:pPr>
            <a:r>
              <a:rPr lang="en-US" sz="2800" dirty="0">
                <a:latin typeface="+mj-lt"/>
              </a:rPr>
              <a:t>NH Highway Trust Fund Underfunded</a:t>
            </a:r>
          </a:p>
          <a:p>
            <a:pPr marL="342900" indent="-342900">
              <a:buFont typeface="Wingdings" panose="05000000000000000000" pitchFamily="2" charset="2"/>
              <a:buChar char="v"/>
              <a:defRPr/>
            </a:pPr>
            <a:endParaRPr lang="en-US" sz="2800" dirty="0">
              <a:latin typeface="+mj-lt"/>
            </a:endParaRPr>
          </a:p>
          <a:p>
            <a:pPr>
              <a:defRPr/>
            </a:pPr>
            <a:endParaRPr lang="en-US" sz="2800" dirty="0">
              <a:latin typeface="+mj-lt"/>
            </a:endParaRPr>
          </a:p>
          <a:p>
            <a:pPr>
              <a:defRPr/>
            </a:pPr>
            <a:endParaRPr lang="en-US" sz="2800" dirty="0">
              <a:latin typeface="+mj-lt"/>
            </a:endParaRPr>
          </a:p>
          <a:p>
            <a:pPr>
              <a:defRPr/>
            </a:pPr>
            <a:endParaRPr lang="en-US" sz="28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eaLnBrk="1" hangingPunct="1"/>
            <a:r>
              <a:rPr lang="en-US" altLang="en-US" smtClean="0"/>
              <a:t>Why Energy Infrastructure Corridors?</a:t>
            </a:r>
          </a:p>
        </p:txBody>
      </p:sp>
      <p:pic>
        <p:nvPicPr>
          <p:cNvPr id="5123"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1384300"/>
          </a:xfrm>
          <a:prstGeom prst="rect">
            <a:avLst/>
          </a:prstGeom>
          <a:noFill/>
        </p:spPr>
        <p:txBody>
          <a:bodyPr>
            <a:spAutoFit/>
          </a:bodyPr>
          <a:lstStyle/>
          <a:p>
            <a:pPr marL="342900" indent="-342900">
              <a:buFont typeface="Wingdings" panose="05000000000000000000" pitchFamily="2" charset="2"/>
              <a:buChar char="v"/>
              <a:defRPr/>
            </a:pPr>
            <a:r>
              <a:rPr lang="en-US" sz="2800" dirty="0">
                <a:latin typeface="+mj-lt"/>
              </a:rPr>
              <a:t>NH Highway Trust Fund Underfunded</a:t>
            </a:r>
          </a:p>
          <a:p>
            <a:pPr marL="342900" indent="-342900">
              <a:buFont typeface="Wingdings" panose="05000000000000000000" pitchFamily="2" charset="2"/>
              <a:buChar char="v"/>
              <a:defRPr/>
            </a:pPr>
            <a:endParaRPr lang="en-US" sz="2800" dirty="0">
              <a:latin typeface="+mj-lt"/>
            </a:endParaRPr>
          </a:p>
          <a:p>
            <a:pPr marL="342900" indent="-342900">
              <a:buFont typeface="Wingdings" panose="05000000000000000000" pitchFamily="2" charset="2"/>
              <a:buChar char="v"/>
              <a:defRPr/>
            </a:pPr>
            <a:r>
              <a:rPr lang="en-US" sz="2800" dirty="0">
                <a:latin typeface="+mj-lt"/>
              </a:rPr>
              <a:t>High Energy </a:t>
            </a:r>
            <a:r>
              <a:rPr lang="en-US" sz="2800" dirty="0">
                <a:latin typeface="+mj-lt"/>
              </a:rPr>
              <a:t>Costs</a:t>
            </a:r>
            <a:endParaRPr lang="en-US" sz="28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Average Electricity Price</a:t>
            </a:r>
          </a:p>
        </p:txBody>
      </p:sp>
      <p:pic>
        <p:nvPicPr>
          <p:cNvPr id="6147"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133600"/>
            <a:ext cx="4341813" cy="4114800"/>
          </a:xfrm>
        </p:spPr>
      </p:pic>
      <p:pic>
        <p:nvPicPr>
          <p:cNvPr id="6148" name="Picture 3" descr="M:\CADD\AppEng\LJP\PowerPoint Template\topbar_ar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57800" y="2895600"/>
            <a:ext cx="3048000" cy="461963"/>
          </a:xfrm>
          <a:prstGeom prst="rect">
            <a:avLst/>
          </a:prstGeom>
          <a:noFill/>
        </p:spPr>
        <p:txBody>
          <a:bodyPr>
            <a:spAutoFit/>
          </a:bodyPr>
          <a:lstStyle/>
          <a:p>
            <a:pPr>
              <a:defRPr/>
            </a:pPr>
            <a:r>
              <a:rPr lang="en-US" dirty="0">
                <a:solidFill>
                  <a:srgbClr val="0070C0"/>
                </a:solidFill>
                <a:latin typeface="+mj-lt"/>
              </a:rPr>
              <a:t>New Hampshire</a:t>
            </a:r>
          </a:p>
        </p:txBody>
      </p:sp>
      <p:sp>
        <p:nvSpPr>
          <p:cNvPr id="7" name="TextBox 6"/>
          <p:cNvSpPr txBox="1"/>
          <p:nvPr/>
        </p:nvSpPr>
        <p:spPr>
          <a:xfrm>
            <a:off x="5257800" y="3733800"/>
            <a:ext cx="3352800" cy="708025"/>
          </a:xfrm>
          <a:prstGeom prst="rect">
            <a:avLst/>
          </a:prstGeom>
          <a:noFill/>
        </p:spPr>
        <p:txBody>
          <a:bodyPr>
            <a:spAutoFit/>
          </a:bodyPr>
          <a:lstStyle/>
          <a:p>
            <a:pPr>
              <a:defRPr/>
            </a:pPr>
            <a:r>
              <a:rPr lang="en-US" sz="2000" dirty="0">
                <a:latin typeface="+mj-lt"/>
              </a:rPr>
              <a:t>Average retail price per kWh is 15.66 cents</a:t>
            </a:r>
          </a:p>
        </p:txBody>
      </p:sp>
      <p:sp>
        <p:nvSpPr>
          <p:cNvPr id="8" name="TextBox 7"/>
          <p:cNvSpPr txBox="1"/>
          <p:nvPr/>
        </p:nvSpPr>
        <p:spPr>
          <a:xfrm>
            <a:off x="5105400" y="5334000"/>
            <a:ext cx="3048000" cy="246063"/>
          </a:xfrm>
          <a:prstGeom prst="rect">
            <a:avLst/>
          </a:prstGeom>
          <a:noFill/>
        </p:spPr>
        <p:txBody>
          <a:bodyPr>
            <a:spAutoFit/>
          </a:bodyPr>
          <a:lstStyle/>
          <a:p>
            <a:pPr>
              <a:defRPr/>
            </a:pPr>
            <a:r>
              <a:rPr lang="en-US" sz="1000" dirty="0">
                <a:latin typeface="+mn-lt"/>
              </a:rPr>
              <a:t>Data for 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pPr eaLnBrk="1" hangingPunct="1"/>
            <a:r>
              <a:rPr lang="en-US" altLang="en-US" smtClean="0"/>
              <a:t>Why Energy Infrastructure Corridors?</a:t>
            </a:r>
          </a:p>
        </p:txBody>
      </p:sp>
      <p:pic>
        <p:nvPicPr>
          <p:cNvPr id="7171"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2246313"/>
          </a:xfrm>
          <a:prstGeom prst="rect">
            <a:avLst/>
          </a:prstGeom>
          <a:noFill/>
        </p:spPr>
        <p:txBody>
          <a:bodyPr>
            <a:spAutoFit/>
          </a:bodyPr>
          <a:lstStyle/>
          <a:p>
            <a:pPr marL="342900" indent="-342900">
              <a:buFont typeface="Wingdings" panose="05000000000000000000" pitchFamily="2" charset="2"/>
              <a:buChar char="v"/>
              <a:defRPr/>
            </a:pPr>
            <a:r>
              <a:rPr lang="en-US" sz="2800" dirty="0">
                <a:latin typeface="+mj-lt"/>
              </a:rPr>
              <a:t>NH Highway Trust Fund Underfunded</a:t>
            </a:r>
          </a:p>
          <a:p>
            <a:pPr marL="342900" indent="-342900">
              <a:buFont typeface="Wingdings" panose="05000000000000000000" pitchFamily="2" charset="2"/>
              <a:buChar char="v"/>
              <a:defRPr/>
            </a:pPr>
            <a:endParaRPr lang="en-US" sz="2800" dirty="0">
              <a:latin typeface="+mj-lt"/>
            </a:endParaRPr>
          </a:p>
          <a:p>
            <a:pPr marL="342900" indent="-342900">
              <a:buFont typeface="Wingdings" panose="05000000000000000000" pitchFamily="2" charset="2"/>
              <a:buChar char="v"/>
              <a:defRPr/>
            </a:pPr>
            <a:r>
              <a:rPr lang="en-US" sz="2800" dirty="0">
                <a:latin typeface="+mj-lt"/>
              </a:rPr>
              <a:t>High Energy Costs</a:t>
            </a:r>
          </a:p>
          <a:p>
            <a:pPr>
              <a:defRPr/>
            </a:pPr>
            <a:endParaRPr lang="en-US" sz="2800" dirty="0">
              <a:latin typeface="+mj-lt"/>
            </a:endParaRPr>
          </a:p>
          <a:p>
            <a:pPr marL="342900" indent="-342900">
              <a:buFont typeface="Wingdings" panose="05000000000000000000" pitchFamily="2" charset="2"/>
              <a:buChar char="v"/>
              <a:defRPr/>
            </a:pPr>
            <a:r>
              <a:rPr lang="en-US" sz="2800" dirty="0">
                <a:latin typeface="+mj-lt"/>
              </a:rPr>
              <a:t>Controversial Energy Projects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9941">
            <a:off x="3230563" y="4041775"/>
            <a:ext cx="3525837" cy="234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805788">
            <a:off x="1004888" y="892175"/>
            <a:ext cx="3381375"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M:\CADD\AppEng\LJP\PowerPoint Template\topbar_arc.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Grp="1" noChangeAspect="1" noChangeArrowheads="1"/>
          </p:cNvPicPr>
          <p:nvPr>
            <p:ph type="chart" idx="1"/>
          </p:nvPr>
        </p:nvPicPr>
        <p:blipFill>
          <a:blip r:embed="rId6">
            <a:extLst>
              <a:ext uri="{28A0092B-C50C-407E-A947-70E740481C1C}">
                <a14:useLocalDpi xmlns:a14="http://schemas.microsoft.com/office/drawing/2010/main" val="0"/>
              </a:ext>
            </a:extLst>
          </a:blip>
          <a:srcRect/>
          <a:stretch>
            <a:fillRect/>
          </a:stretch>
        </p:blipFill>
        <p:spPr>
          <a:xfrm rot="798755">
            <a:off x="4075113" y="2309813"/>
            <a:ext cx="4818062" cy="1541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HB 626</a:t>
            </a:r>
          </a:p>
        </p:txBody>
      </p:sp>
      <p:pic>
        <p:nvPicPr>
          <p:cNvPr id="9219"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905000"/>
            <a:ext cx="7772400" cy="1943100"/>
          </a:xfrm>
        </p:spPr>
      </p:pic>
      <p:pic>
        <p:nvPicPr>
          <p:cNvPr id="9220" name="Picture 3" descr="M:\CADD\AppEng\LJP\PowerPoint Template\topbar_arc.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4038600"/>
            <a:ext cx="7696200" cy="1570038"/>
          </a:xfrm>
          <a:prstGeom prst="rect">
            <a:avLst/>
          </a:prstGeom>
          <a:noFill/>
        </p:spPr>
        <p:txBody>
          <a:bodyPr>
            <a:spAutoFit/>
          </a:bodyPr>
          <a:lstStyle/>
          <a:p>
            <a:pPr>
              <a:defRPr/>
            </a:pPr>
            <a:r>
              <a:rPr lang="en-US" dirty="0">
                <a:latin typeface="+mj-lt"/>
              </a:rPr>
              <a:t>AN ACT authorizing energy infrastructure development and designating energy infrastructure corridors and requiring the department of transportation to adopt an updated and revised utility accommodation manual.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1143000"/>
          </a:xfrm>
        </p:spPr>
        <p:txBody>
          <a:bodyPr/>
          <a:lstStyle/>
          <a:p>
            <a:pPr eaLnBrk="1" hangingPunct="1"/>
            <a:r>
              <a:rPr lang="en-US" altLang="en-US" smtClean="0"/>
              <a:t>What are Energy Infrastructure Corridors?</a:t>
            </a:r>
          </a:p>
        </p:txBody>
      </p:sp>
      <p:pic>
        <p:nvPicPr>
          <p:cNvPr id="10243" name="Picture 3" descr="M:\CADD\AppEng\LJP\PowerPoint Template\topbar_arc.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2209800"/>
            <a:ext cx="7315200" cy="1384300"/>
          </a:xfrm>
          <a:prstGeom prst="rect">
            <a:avLst/>
          </a:prstGeom>
          <a:noFill/>
        </p:spPr>
        <p:txBody>
          <a:bodyPr>
            <a:spAutoFit/>
          </a:bodyPr>
          <a:lstStyle/>
          <a:p>
            <a:pPr hangingPunct="0">
              <a:defRPr/>
            </a:pPr>
            <a:r>
              <a:rPr lang="en-US" sz="2800" dirty="0">
                <a:latin typeface="+mj-lt"/>
              </a:rPr>
              <a:t>An existing state-owned transportation right-of-way within which energy infrastructure could potentially be sited underground.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ergy infrastructure corridors">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energy infrastructure corridors</Template>
  <TotalTime>0</TotalTime>
  <Words>1491</Words>
  <Application>Microsoft Office PowerPoint</Application>
  <PresentationFormat>On-screen Show (4:3)</PresentationFormat>
  <Paragraphs>154</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Arial</vt:lpstr>
      <vt:lpstr>Calibri</vt:lpstr>
      <vt:lpstr>Wingdings</vt:lpstr>
      <vt:lpstr>energy infrastructure corridors</vt:lpstr>
      <vt:lpstr>New Hampshire’s Energy Infrastructure Corridors</vt:lpstr>
      <vt:lpstr>Why Energy Infrastructure Corridors?</vt:lpstr>
      <vt:lpstr>Why Energy Infrastructure Corridors?</vt:lpstr>
      <vt:lpstr>Why Energy Infrastructure Corridors?</vt:lpstr>
      <vt:lpstr>Average Electricity Price</vt:lpstr>
      <vt:lpstr>Why Energy Infrastructure Corridors?</vt:lpstr>
      <vt:lpstr>PowerPoint Presentation</vt:lpstr>
      <vt:lpstr>HB 626</vt:lpstr>
      <vt:lpstr>What are Energy Infrastructure Corridors?</vt:lpstr>
      <vt:lpstr>What are Energy Infrastructure Corridors?</vt:lpstr>
      <vt:lpstr>What is Energy Infrastructure?</vt:lpstr>
      <vt:lpstr>Process as defined by statute</vt:lpstr>
      <vt:lpstr>Process as defined by statute</vt:lpstr>
      <vt:lpstr>Process as defined by statute</vt:lpstr>
      <vt:lpstr>Process as defined by statute</vt:lpstr>
      <vt:lpstr>What makes the use of Energy Infrastructure Corridors different from any other energy facility?</vt:lpstr>
      <vt:lpstr>Difference?</vt:lpstr>
      <vt:lpstr>Revenue</vt:lpstr>
      <vt:lpstr>Where are we now?</vt:lpstr>
      <vt:lpstr>Where are we now?</vt:lpstr>
      <vt:lpstr>Where are we now?</vt:lpstr>
      <vt:lpstr>Where are we now?</vt:lpstr>
      <vt:lpstr>PowerPoint Presentation</vt:lpstr>
      <vt:lpstr>Next Steps?</vt:lpstr>
      <vt:lpstr>PowerPoint Presentation</vt:lpstr>
      <vt:lpstr>Contact Information</vt:lpstr>
    </vt:vector>
  </TitlesOfParts>
  <Company>NH 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Hampshire’s Energy Infrastructure Corridors</dc:title>
  <dc:creator>Esterberg, Melodie</dc:creator>
  <cp:lastModifiedBy>Esterberg, Melodie</cp:lastModifiedBy>
  <cp:revision>1</cp:revision>
  <cp:lastPrinted>2018-10-17T22:14:31Z</cp:lastPrinted>
  <dcterms:created xsi:type="dcterms:W3CDTF">2018-10-17T22:21:49Z</dcterms:created>
  <dcterms:modified xsi:type="dcterms:W3CDTF">2018-10-17T22:22:05Z</dcterms:modified>
</cp:coreProperties>
</file>